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8" r:id="rId7"/>
    <p:sldId id="269" r:id="rId8"/>
    <p:sldId id="265" r:id="rId9"/>
    <p:sldId id="267" r:id="rId10"/>
    <p:sldId id="272" r:id="rId11"/>
    <p:sldId id="271" r:id="rId12"/>
    <p:sldId id="273" r:id="rId13"/>
    <p:sldId id="274" r:id="rId14"/>
    <p:sldId id="266" r:id="rId15"/>
    <p:sldId id="270" r:id="rId16"/>
    <p:sldId id="275" r:id="rId17"/>
    <p:sldId id="276" r:id="rId18"/>
    <p:sldId id="277" r:id="rId19"/>
    <p:sldId id="260" r:id="rId20"/>
    <p:sldId id="262" r:id="rId21"/>
    <p:sldId id="280" r:id="rId22"/>
    <p:sldId id="281" r:id="rId23"/>
    <p:sldId id="284" r:id="rId24"/>
    <p:sldId id="282" r:id="rId25"/>
    <p:sldId id="278" r:id="rId26"/>
    <p:sldId id="279" r:id="rId27"/>
    <p:sldId id="283" r:id="rId28"/>
    <p:sldId id="26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1D23A-D563-4E07-839F-2AF0A904A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A6DA8-415F-4C5E-B54B-04378CF10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786E0-18E0-4C74-B970-16113321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D27F5-2002-4653-A8FA-976FF99A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0F7D8-74EA-4A76-9DB0-C14776A9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2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54FD1-75D7-48C3-BBEC-4450A267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58CF8-E1F7-4584-B0D2-E2A09DE19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D8C56-5A9D-49C8-9C72-4BC1CEB7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46362-3B0B-4C87-B522-8306353F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A99F9-AA7F-4A11-9BD8-62740C77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2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1FFE-B23D-42C4-9605-D2BCF14D9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197CB-247C-4C64-A774-58015C7D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C9F44-0B38-4F35-AD90-021C27D6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9CC0D-C214-48B0-B783-E6C0F8827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8B5B-A96A-4905-B37C-5E1ED4A60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0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4973-64D3-46A6-9778-DAC8FDF1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0E26-2ACA-4DE4-AFA5-BF320ADDA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B72A7-9159-4061-AF8E-6F94E2C6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42732-1598-4961-8EE3-FD39BECAF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82590-C023-47A6-A412-8F7EA55C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42815-E706-4C8E-BE2E-BAF1078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4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6E14A-AC85-432E-AFA1-97BAF2E2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AEFE7-9E8C-48E5-BE28-DE12E2474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4497-1281-4C54-8DE3-5D6721DF2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FC78F-0C75-4347-85F5-6FB282818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4430E-5F9D-46A9-B791-BDFE0CD0E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63EBBD-77FE-4AB1-BA8F-6E97DAB5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4BEC92-2AEC-4588-B3E0-DFDA042A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62F127-6B87-4ABD-9D95-B342EB46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3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52C8C-52AE-419E-B9B5-328A0B8B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5DFB9-3D83-467E-A41E-8F922FF6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81B363-CAAC-45F7-81E8-C0282409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5E4B2-25B1-40F7-88F8-30008873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4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BF82BC-5065-45E6-B0FA-C4FAEA58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97F6C2-7756-4069-8722-3AF30E83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106E1-D9D4-4CE4-A1ED-4E1E71878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7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A4871-196A-4290-8DF1-64012981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20545-8057-4EC6-A868-4CFFA84BB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F25CB-8182-445C-B519-576B621CD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F42FC-78EB-45B7-9B74-E4487963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3C587-6220-4B59-9735-639EC91B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C019B-2368-41FD-A1D5-D7A0DF38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2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9A57-A9E3-4B4B-BA67-2BB5659C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C1C7E3-1451-48F3-89DF-4421E9B8C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51A7D-7D6A-46E5-922E-5D20705B3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B086C-B0E2-4F4A-9A97-AC058A5D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D1CDD-5D11-4F9E-BBAB-7DE8F718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35EEA-0A8E-44DE-8538-1B2B0B3D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6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3F71D-2DB1-49B2-9265-AAB4B83F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5C280-F46B-4DB6-9437-EA7ED8BAC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1EE54-C27A-48E1-95DF-07C36018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B9F5-35C5-4384-9B59-3D7DEA966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D0394-E7B3-4496-803F-F6A789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4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9387C-4F19-45B4-9469-6D4C505DF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5B6AD-3E3A-432F-B7C6-49B9071DD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A5C1-87C8-461E-A34C-A90C5FDB5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5CB50-B0DA-44F4-A29A-AE9983B4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064A1-886D-4310-A922-49A6F170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4E0536-0F82-43D7-9020-404CAC30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2A14-8DBF-4F65-B65B-E68A7C204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F21F5-E4AB-439C-9C8B-FCD6A0A70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32D5B-8286-443E-887C-C31C47B212F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0946C-86F8-4934-BEBF-4B84E1F45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6AC19-C2B6-4767-9142-47F4279AD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7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enviroatlas.epa.gov/enviroatlas/interactivema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DA35-27AF-4C1E-8B17-F026ECD105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1A831-6099-499A-8B30-163077C66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24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E626-E35D-4EB5-8F77-EBA66F89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is everywhere!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5FB5B-385C-4F7F-A32F-9CE3E46B7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71% of Earth’s Surface is covered in water</a:t>
            </a:r>
          </a:p>
          <a:p>
            <a:r>
              <a:rPr lang="en-US" dirty="0"/>
              <a:t>Large portions of Earth undergo regular flooding</a:t>
            </a:r>
          </a:p>
          <a:p>
            <a:pPr lvl="1"/>
            <a:r>
              <a:rPr lang="en-US" dirty="0">
                <a:hlinkClick r:id="rId2"/>
              </a:rPr>
              <a:t>https://enviroatlas.epa.gov/enviroatlas/interactivemap/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C655-5A24-4827-B6C7-96F150398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49" y="3235543"/>
            <a:ext cx="4733345" cy="352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2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AD39-9451-485C-9AD0-ED4D115E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 why are we worried about water then?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77BAC6-17D8-421C-A506-081A9A21F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7" y="2347866"/>
            <a:ext cx="3143250" cy="25717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46D44-F48C-4540-B715-8B279A048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97" y="2447645"/>
            <a:ext cx="242887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55FF-1726-41B0-BF66-C205552C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calculation: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939A-FF37-45D2-B948-8D8FB5037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Earth has a radius of 6 million meters</a:t>
            </a:r>
          </a:p>
          <a:p>
            <a:r>
              <a:rPr lang="en-US" dirty="0"/>
              <a:t>The average depth of the ocean is about 4000m.</a:t>
            </a:r>
          </a:p>
          <a:p>
            <a:r>
              <a:rPr lang="en-US" dirty="0"/>
              <a:t>How much available, non-saline, surface water is there?</a:t>
            </a:r>
          </a:p>
        </p:txBody>
      </p:sp>
    </p:spTree>
    <p:extLst>
      <p:ext uri="{BB962C8B-B14F-4D97-AF65-F5344CB8AC3E}">
        <p14:creationId xmlns:p14="http://schemas.microsoft.com/office/powerpoint/2010/main" val="142757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water cycle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537" y="1690688"/>
            <a:ext cx="9108697" cy="4351338"/>
          </a:xfr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7091" y="3620807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2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Period with abnormally low rainfall</a:t>
            </a:r>
          </a:p>
          <a:p>
            <a:r>
              <a:rPr lang="en-US" dirty="0"/>
              <a:t>May make water scarce locally</a:t>
            </a:r>
          </a:p>
        </p:txBody>
      </p:sp>
    </p:spTree>
    <p:extLst>
      <p:ext uri="{BB962C8B-B14F-4D97-AF65-F5344CB8AC3E}">
        <p14:creationId xmlns:p14="http://schemas.microsoft.com/office/powerpoint/2010/main" val="44297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dust bowl (image credit: Arthur Rothstein)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217" y="1825625"/>
            <a:ext cx="4451565" cy="4351338"/>
          </a:xfrm>
        </p:spPr>
      </p:pic>
    </p:spTree>
    <p:extLst>
      <p:ext uri="{BB962C8B-B14F-4D97-AF65-F5344CB8AC3E}">
        <p14:creationId xmlns:p14="http://schemas.microsoft.com/office/powerpoint/2010/main" val="176631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River</a:t>
            </a:r>
          </a:p>
          <a:p>
            <a:pPr lvl="1"/>
            <a:r>
              <a:rPr lang="en-US" dirty="0"/>
              <a:t>Overflow</a:t>
            </a:r>
          </a:p>
          <a:p>
            <a:r>
              <a:rPr lang="en-US" dirty="0"/>
              <a:t>Seawater </a:t>
            </a:r>
          </a:p>
          <a:p>
            <a:pPr lvl="1"/>
            <a:r>
              <a:rPr lang="en-US" dirty="0"/>
              <a:t>storm surge / storm tide</a:t>
            </a:r>
          </a:p>
          <a:p>
            <a:pPr lvl="1"/>
            <a:r>
              <a:rPr lang="en-US" dirty="0"/>
              <a:t>Tsunami</a:t>
            </a:r>
          </a:p>
          <a:p>
            <a:r>
              <a:rPr lang="en-US" dirty="0"/>
              <a:t>Other</a:t>
            </a:r>
          </a:p>
          <a:p>
            <a:pPr lvl="1"/>
            <a:r>
              <a:rPr lang="en-US" dirty="0"/>
              <a:t>Flash flood</a:t>
            </a:r>
          </a:p>
          <a:p>
            <a:pPr lvl="1"/>
            <a:r>
              <a:rPr lang="en-US" dirty="0"/>
              <a:t>Rainfall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6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flooding always bad?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Blank: it’s thinking time!</a:t>
            </a:r>
          </a:p>
        </p:txBody>
      </p:sp>
    </p:spTree>
    <p:extLst>
      <p:ext uri="{BB962C8B-B14F-4D97-AF65-F5344CB8AC3E}">
        <p14:creationId xmlns:p14="http://schemas.microsoft.com/office/powerpoint/2010/main" val="874563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Kalahari (image credit: Chris </a:t>
            </a:r>
            <a:r>
              <a:rPr lang="en-US" dirty="0" err="1"/>
              <a:t>Stenger</a:t>
            </a:r>
            <a:r>
              <a:rPr lang="en-US" dirty="0"/>
              <a:t>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886" y="1825625"/>
            <a:ext cx="7736228" cy="4351338"/>
          </a:xfrm>
        </p:spPr>
      </p:pic>
    </p:spTree>
    <p:extLst>
      <p:ext uri="{BB962C8B-B14F-4D97-AF65-F5344CB8AC3E}">
        <p14:creationId xmlns:p14="http://schemas.microsoft.com/office/powerpoint/2010/main" val="2761396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Okavango, dry season (image credit: Dick Keeley)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702" y="1825625"/>
            <a:ext cx="5154595" cy="4351338"/>
          </a:xfrm>
        </p:spPr>
      </p:pic>
    </p:spTree>
    <p:extLst>
      <p:ext uri="{BB962C8B-B14F-4D97-AF65-F5344CB8AC3E}">
        <p14:creationId xmlns:p14="http://schemas.microsoft.com/office/powerpoint/2010/main" val="195338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Okavango, wet season (</a:t>
            </a:r>
            <a:r>
              <a:rPr lang="en-US" dirty="0" err="1"/>
              <a:t>Vikram</a:t>
            </a:r>
            <a:r>
              <a:rPr lang="en-US" dirty="0"/>
              <a:t> </a:t>
            </a:r>
            <a:r>
              <a:rPr lang="en-US" dirty="0" err="1"/>
              <a:t>Ghanekar</a:t>
            </a:r>
            <a:r>
              <a:rPr lang="en-US" dirty="0"/>
              <a:t>)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26" y="1278039"/>
            <a:ext cx="8147280" cy="5431520"/>
          </a:xfrm>
        </p:spPr>
      </p:pic>
    </p:spTree>
    <p:extLst>
      <p:ext uri="{BB962C8B-B14F-4D97-AF65-F5344CB8AC3E}">
        <p14:creationId xmlns:p14="http://schemas.microsoft.com/office/powerpoint/2010/main" val="141802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and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0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Dikes and Levees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Textbook is slightly wrong according to NOAA.</a:t>
            </a:r>
          </a:p>
          <a:p>
            <a:r>
              <a:rPr lang="en-US" dirty="0"/>
              <a:t>Dike: Protects land that would otherwise normally be underwater or would be tidally submerged. The water is not required to be saline as the textbook implies.</a:t>
            </a:r>
          </a:p>
          <a:p>
            <a:r>
              <a:rPr lang="en-US" dirty="0"/>
              <a:t>Levee: Protects land that would otherwise lie in the floodplain or a river or stream, but would not normally be submerged.</a:t>
            </a:r>
          </a:p>
        </p:txBody>
      </p:sp>
    </p:spTree>
    <p:extLst>
      <p:ext uri="{BB962C8B-B14F-4D97-AF65-F5344CB8AC3E}">
        <p14:creationId xmlns:p14="http://schemas.microsoft.com/office/powerpoint/2010/main" val="3305333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Hydroelectric power</a:t>
            </a:r>
          </a:p>
          <a:p>
            <a:r>
              <a:rPr lang="en-US" dirty="0"/>
              <a:t>Recreation</a:t>
            </a:r>
          </a:p>
          <a:p>
            <a:r>
              <a:rPr lang="en-US" dirty="0"/>
              <a:t>Flood Control</a:t>
            </a:r>
          </a:p>
          <a:p>
            <a:r>
              <a:rPr lang="en-US" dirty="0"/>
              <a:t>Water storage</a:t>
            </a:r>
          </a:p>
          <a:p>
            <a:r>
              <a:rPr lang="en-US" dirty="0"/>
              <a:t>Damage to fish populations</a:t>
            </a:r>
          </a:p>
          <a:p>
            <a:r>
              <a:rPr lang="en-US" dirty="0"/>
              <a:t>Changes in river conditions</a:t>
            </a:r>
          </a:p>
        </p:txBody>
      </p:sp>
    </p:spTree>
    <p:extLst>
      <p:ext uri="{BB962C8B-B14F-4D97-AF65-F5344CB8AC3E}">
        <p14:creationId xmlns:p14="http://schemas.microsoft.com/office/powerpoint/2010/main" val="2036234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aqueducts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Divert water from one location to another</a:t>
            </a:r>
          </a:p>
          <a:p>
            <a:r>
              <a:rPr lang="en-US" dirty="0"/>
              <a:t>Traditionally above ground, but modern aqueducts may also be underground</a:t>
            </a:r>
          </a:p>
        </p:txBody>
      </p:sp>
    </p:spTree>
    <p:extLst>
      <p:ext uri="{BB962C8B-B14F-4D97-AF65-F5344CB8AC3E}">
        <p14:creationId xmlns:p14="http://schemas.microsoft.com/office/powerpoint/2010/main" val="263080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2EE7-378C-4D5F-B979-E45CF293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26D3B-DE89-40B3-A50E-40BFE38D5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might be the consequences of building a new aqueduct?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1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D8967-94E5-401E-A748-3FA2EF79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 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44AD7-98D4-475F-8EDC-FCE622B86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Supplies much of the water for (among other places) Los Angeles, Phoenix, Los Vegas, and Baja California</a:t>
            </a:r>
          </a:p>
          <a:p>
            <a:r>
              <a:rPr lang="en-US" dirty="0"/>
              <a:t>Involves several major agreements between several US states and Mexico</a:t>
            </a:r>
          </a:p>
          <a:p>
            <a:r>
              <a:rPr lang="en-US" dirty="0"/>
              <a:t>https://earthobservatory.nasa.gov/images/148758/lake-mead-drops-to-a-record-low</a:t>
            </a:r>
          </a:p>
        </p:txBody>
      </p:sp>
    </p:spTree>
    <p:extLst>
      <p:ext uri="{BB962C8B-B14F-4D97-AF65-F5344CB8AC3E}">
        <p14:creationId xmlns:p14="http://schemas.microsoft.com/office/powerpoint/2010/main" val="193060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regions have substantial amounts of ground water (even desert regions like Phoenix)</a:t>
            </a:r>
          </a:p>
        </p:txBody>
      </p:sp>
    </p:spTree>
    <p:extLst>
      <p:ext uri="{BB962C8B-B14F-4D97-AF65-F5344CB8AC3E}">
        <p14:creationId xmlns:p14="http://schemas.microsoft.com/office/powerpoint/2010/main" val="3919779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aquifers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aquifer is confined if it is surrounded by layers of rock on both sides</a:t>
            </a:r>
          </a:p>
          <a:p>
            <a:r>
              <a:rPr lang="en-US" dirty="0"/>
              <a:t>Shallow aquifers are usually unconfined</a:t>
            </a:r>
          </a:p>
          <a:p>
            <a:r>
              <a:rPr lang="en-US" dirty="0"/>
              <a:t>Deep aquifers are frequently confined</a:t>
            </a:r>
          </a:p>
          <a:p>
            <a:r>
              <a:rPr lang="en-US" dirty="0"/>
              <a:t>Deep, confined, aquifers are replenished on relatively long timescales (~10 thousand years)</a:t>
            </a:r>
          </a:p>
          <a:p>
            <a:r>
              <a:rPr lang="en-US" dirty="0"/>
              <a:t>Unconfined aquifers are replenished much more rapidly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34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Desalinization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in very dry regions</a:t>
            </a:r>
          </a:p>
          <a:p>
            <a:r>
              <a:rPr lang="en-US" dirty="0"/>
              <a:t>Energetically expensive</a:t>
            </a:r>
          </a:p>
          <a:p>
            <a:r>
              <a:rPr lang="en-US" dirty="0"/>
              <a:t>Reverse osmosis uses less energy but produces brine</a:t>
            </a:r>
          </a:p>
          <a:p>
            <a:r>
              <a:rPr lang="en-US" dirty="0"/>
              <a:t>Potentially lower energy using methods available soon.</a:t>
            </a:r>
          </a:p>
          <a:p>
            <a:r>
              <a:rPr lang="en-US" dirty="0"/>
              <a:t>https://news.mit.edu/2020/passive-solar-powered-water-desalination-0207</a:t>
            </a:r>
          </a:p>
        </p:txBody>
      </p:sp>
    </p:spTree>
    <p:extLst>
      <p:ext uri="{BB962C8B-B14F-4D97-AF65-F5344CB8AC3E}">
        <p14:creationId xmlns:p14="http://schemas.microsoft.com/office/powerpoint/2010/main" val="3420803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usage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Global water usage (from textbook)</a:t>
            </a:r>
          </a:p>
          <a:p>
            <a:pPr lvl="1"/>
            <a:r>
              <a:rPr lang="en-US" dirty="0"/>
              <a:t>70% agriculture</a:t>
            </a:r>
          </a:p>
          <a:p>
            <a:pPr lvl="1"/>
            <a:r>
              <a:rPr lang="en-US" dirty="0"/>
              <a:t>20% industrial</a:t>
            </a:r>
          </a:p>
          <a:p>
            <a:pPr lvl="1"/>
            <a:r>
              <a:rPr lang="en-US" dirty="0"/>
              <a:t>10% household</a:t>
            </a:r>
          </a:p>
          <a:p>
            <a:r>
              <a:rPr lang="en-US" dirty="0"/>
              <a:t>USA water usage (from USGS data as of 2015)</a:t>
            </a:r>
          </a:p>
          <a:p>
            <a:pPr lvl="1"/>
            <a:r>
              <a:rPr lang="en-US" dirty="0"/>
              <a:t>Thermoelectric: 41% (31% of fresh water)</a:t>
            </a:r>
          </a:p>
          <a:p>
            <a:pPr lvl="1"/>
            <a:r>
              <a:rPr lang="en-US" dirty="0"/>
              <a:t>Industrial: 5% </a:t>
            </a:r>
          </a:p>
          <a:p>
            <a:pPr lvl="1"/>
            <a:r>
              <a:rPr lang="en-US" dirty="0"/>
              <a:t>Irrigation: 37% (42% of fresh water)</a:t>
            </a:r>
          </a:p>
          <a:p>
            <a:pPr lvl="1"/>
            <a:r>
              <a:rPr lang="en-US" dirty="0"/>
              <a:t>Public Supply: 12% (14% of fresh water)</a:t>
            </a:r>
          </a:p>
          <a:p>
            <a:pPr lvl="1"/>
            <a:r>
              <a:rPr lang="en-US" dirty="0"/>
              <a:t>Livestock: 1%</a:t>
            </a:r>
          </a:p>
          <a:p>
            <a:pPr lvl="1"/>
            <a:r>
              <a:rPr lang="en-US" dirty="0"/>
              <a:t>Aquaculture: 2%</a:t>
            </a:r>
          </a:p>
          <a:p>
            <a:pPr lvl="1"/>
            <a:r>
              <a:rPr lang="en-US" dirty="0"/>
              <a:t>Mining: 1%</a:t>
            </a:r>
          </a:p>
        </p:txBody>
      </p:sp>
    </p:spTree>
    <p:extLst>
      <p:ext uri="{BB962C8B-B14F-4D97-AF65-F5344CB8AC3E}">
        <p14:creationId xmlns:p14="http://schemas.microsoft.com/office/powerpoint/2010/main" val="1698294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91A3-20BF-9370-E602-6C770550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Irrigation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C693-C0EB-2D3E-3E09-F82C8C938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Flood irrigation</a:t>
            </a:r>
          </a:p>
          <a:p>
            <a:pPr lvl="1"/>
            <a:r>
              <a:rPr lang="en-US" dirty="0"/>
              <a:t>Furrow: Dig trenches between crops and fill them</a:t>
            </a:r>
          </a:p>
          <a:p>
            <a:pPr lvl="1"/>
            <a:r>
              <a:rPr lang="en-US" dirty="0"/>
              <a:t>Basin: Flood whole field</a:t>
            </a:r>
          </a:p>
          <a:p>
            <a:pPr lvl="1"/>
            <a:r>
              <a:rPr lang="en-US" dirty="0"/>
              <a:t>Surge: Intermittently release water</a:t>
            </a:r>
          </a:p>
          <a:p>
            <a:pPr lvl="1"/>
            <a:r>
              <a:rPr lang="en-US" dirty="0"/>
              <a:t>Border: flood channels around the crops</a:t>
            </a:r>
          </a:p>
          <a:p>
            <a:r>
              <a:rPr lang="en-US" dirty="0"/>
              <a:t>Sprinkler Irrigation</a:t>
            </a:r>
          </a:p>
          <a:p>
            <a:pPr lvl="1"/>
            <a:r>
              <a:rPr lang="en-US" dirty="0"/>
              <a:t>May be fixed, automated, or manually moved</a:t>
            </a:r>
          </a:p>
          <a:p>
            <a:r>
              <a:rPr lang="en-US" dirty="0" err="1"/>
              <a:t>Microirrigation</a:t>
            </a:r>
            <a:endParaRPr lang="en-US" dirty="0"/>
          </a:p>
          <a:p>
            <a:pPr lvl="1"/>
            <a:r>
              <a:rPr lang="en-US" dirty="0"/>
              <a:t>Line source: The tube is the delivery device</a:t>
            </a:r>
          </a:p>
          <a:p>
            <a:pPr lvl="1"/>
            <a:r>
              <a:rPr lang="en-US" dirty="0"/>
              <a:t>Point source: </a:t>
            </a:r>
            <a:r>
              <a:rPr lang="en-US" dirty="0" err="1"/>
              <a:t>Spcific</a:t>
            </a:r>
            <a:r>
              <a:rPr lang="en-US" dirty="0"/>
              <a:t> emitters are placed along the line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77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Agricultural efficiency (credit: Kansas State University)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90" y="1690688"/>
            <a:ext cx="5182049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10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conservation (how can we use less?)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Grey water recycling</a:t>
            </a:r>
          </a:p>
          <a:p>
            <a:r>
              <a:rPr lang="en-US" dirty="0"/>
              <a:t>Drought resistant plants (xeriscaping)</a:t>
            </a:r>
          </a:p>
          <a:p>
            <a:r>
              <a:rPr lang="en-US" dirty="0"/>
              <a:t>Incentive structures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10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 the right crops (source Heather Cooley, Pacific Institute)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B75EA9-1BE4-D71A-B10B-1FEB2D46E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457" y="1772359"/>
            <a:ext cx="5995938" cy="4351338"/>
          </a:xfrm>
        </p:spPr>
      </p:pic>
    </p:spTree>
    <p:extLst>
      <p:ext uri="{BB962C8B-B14F-4D97-AF65-F5344CB8AC3E}">
        <p14:creationId xmlns:p14="http://schemas.microsoft.com/office/powerpoint/2010/main" val="1672653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21F01-2352-A694-A6A9-5CFF0D55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aren’t growing the right crops (source CA Department of Water Resources)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48FA3D-D5BF-2113-588D-894ECF713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68" y="1825625"/>
            <a:ext cx="6454864" cy="4351338"/>
          </a:xfrm>
        </p:spPr>
      </p:pic>
    </p:spTree>
    <p:extLst>
      <p:ext uri="{BB962C8B-B14F-4D97-AF65-F5344CB8AC3E}">
        <p14:creationId xmlns:p14="http://schemas.microsoft.com/office/powerpoint/2010/main" val="1197842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might you make farmers use water more efficiently. What would be the consequences of each action?</a:t>
            </a:r>
          </a:p>
          <a:p>
            <a:r>
              <a:rPr lang="en-US" dirty="0"/>
              <a:t>You are interested in the effect of increasing elevation on species diversity.</a:t>
            </a:r>
          </a:p>
          <a:p>
            <a:pPr lvl="1"/>
            <a:r>
              <a:rPr lang="en-US" dirty="0"/>
              <a:t>What would you hypothesize the relationship to be and why?</a:t>
            </a:r>
          </a:p>
          <a:p>
            <a:pPr lvl="1"/>
            <a:r>
              <a:rPr lang="en-US" dirty="0"/>
              <a:t>How would you test your hypothesis?</a:t>
            </a:r>
          </a:p>
          <a:p>
            <a:pPr lvl="1"/>
            <a:r>
              <a:rPr lang="en-US" dirty="0"/>
              <a:t>What would be some confounding variables</a:t>
            </a:r>
          </a:p>
          <a:p>
            <a:r>
              <a:rPr lang="en-US" dirty="0"/>
              <a:t>What would the growth of a forest look like on a newly exposed rocky slope? How would this differ from regrowth of a forest following a large fire?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40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18176</TotalTime>
  <Words>700</Words>
  <Application>Microsoft Office PowerPoint</Application>
  <PresentationFormat>Widescreen</PresentationFormat>
  <Paragraphs>104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Water!</vt:lpstr>
      <vt:lpstr>Water is everywhere!</vt:lpstr>
      <vt:lpstr>So… why are we worried about water then?</vt:lpstr>
      <vt:lpstr>A calculation:</vt:lpstr>
      <vt:lpstr>The water cycle</vt:lpstr>
      <vt:lpstr>Drought</vt:lpstr>
      <vt:lpstr>The dust bowl (image credit: Arthur Rothstein)</vt:lpstr>
      <vt:lpstr>Flood</vt:lpstr>
      <vt:lpstr>Is flooding always bad?</vt:lpstr>
      <vt:lpstr>Kalahari (image credit: Chris Stenger)</vt:lpstr>
      <vt:lpstr>Okavango, dry season (image credit: Dick Keeley)</vt:lpstr>
      <vt:lpstr>Okavango, wet season (Vikram Ghanekar)</vt:lpstr>
      <vt:lpstr>Human and water</vt:lpstr>
      <vt:lpstr>Dikes and Levees</vt:lpstr>
      <vt:lpstr>Dams</vt:lpstr>
      <vt:lpstr>aqueducts</vt:lpstr>
      <vt:lpstr>Consequences</vt:lpstr>
      <vt:lpstr>Colorado river</vt:lpstr>
      <vt:lpstr>Groundwater</vt:lpstr>
      <vt:lpstr>Types of aquifers</vt:lpstr>
      <vt:lpstr>Desalinization</vt:lpstr>
      <vt:lpstr>Water usage</vt:lpstr>
      <vt:lpstr>Irrigation methods</vt:lpstr>
      <vt:lpstr>Agricultural efficiency (credit: Kansas State University)</vt:lpstr>
      <vt:lpstr>Water conservation (how can we use less?)</vt:lpstr>
      <vt:lpstr>Grow the right crops (source Heather Cooley, Pacific Institute)</vt:lpstr>
      <vt:lpstr>We aren’t growing the right crops (source CA Department of Water Resources)</vt:lpstr>
      <vt:lpstr>Seminar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Water!</dc:title>
  <dc:creator>Jesse Nims</dc:creator>
  <cp:lastModifiedBy>Jesse Nims</cp:lastModifiedBy>
  <cp:revision>37</cp:revision>
  <dcterms:created xsi:type="dcterms:W3CDTF">2022-02-07T00:29:40Z</dcterms:created>
  <dcterms:modified xsi:type="dcterms:W3CDTF">2023-09-20T02:25:51Z</dcterms:modified>
</cp:coreProperties>
</file>