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57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9" r:id="rId14"/>
    <p:sldId id="268" r:id="rId15"/>
    <p:sldId id="273" r:id="rId16"/>
    <p:sldId id="270" r:id="rId17"/>
    <p:sldId id="274" r:id="rId18"/>
    <p:sldId id="271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09C7-1730-4AFA-AE95-2A3622A9D1CB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4688F-DA92-48E4-BE80-529BB921A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23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09C7-1730-4AFA-AE95-2A3622A9D1CB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4688F-DA92-48E4-BE80-529BB921A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41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09C7-1730-4AFA-AE95-2A3622A9D1CB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4688F-DA92-48E4-BE80-529BB921A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42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09C7-1730-4AFA-AE95-2A3622A9D1CB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4688F-DA92-48E4-BE80-529BB921A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94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09C7-1730-4AFA-AE95-2A3622A9D1CB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4688F-DA92-48E4-BE80-529BB921A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59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09C7-1730-4AFA-AE95-2A3622A9D1CB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4688F-DA92-48E4-BE80-529BB921A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397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09C7-1730-4AFA-AE95-2A3622A9D1CB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4688F-DA92-48E4-BE80-529BB921A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738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09C7-1730-4AFA-AE95-2A3622A9D1CB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4688F-DA92-48E4-BE80-529BB921A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32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09C7-1730-4AFA-AE95-2A3622A9D1CB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4688F-DA92-48E4-BE80-529BB921A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15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09C7-1730-4AFA-AE95-2A3622A9D1CB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4688F-DA92-48E4-BE80-529BB921A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61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09C7-1730-4AFA-AE95-2A3622A9D1CB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4688F-DA92-48E4-BE80-529BB921A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06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E09C7-1730-4AFA-AE95-2A3622A9D1CB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4688F-DA92-48E4-BE80-529BB921A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34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unesdoc.unesco.org/ark:/48223/pf0000247553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5927356/" TargetMode="External"/><Relationship Id="rId2" Type="http://schemas.openxmlformats.org/officeDocument/2006/relationships/hyperlink" Target="https://www.jbc.org/article/S0021-9258(18)37304-6/fulltex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cbi.nlm.nih.gov/pmc/articles/PMC6162185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url?sa=t&amp;rct=j&amp;q=&amp;esrc=s&amp;source=web&amp;cd=&amp;ved=2ahUKEwix6urS3vD2AhUZEEQIHUIjCuQQFnoECAUQAQ&amp;url=https://www.mdpi.com/2073-4441/12/3/796/pdf&amp;usg=AOvVaw1N1ZfOnD9Zfc8dmw8HxErz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Water Pollution (</a:t>
            </a:r>
            <a:r>
              <a:rPr lang="en-US" dirty="0" err="1"/>
              <a:t>Ch</a:t>
            </a:r>
            <a:r>
              <a:rPr lang="en-US" dirty="0"/>
              <a:t> 14)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282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20 micrograms looks like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5578" y="2345885"/>
            <a:ext cx="5098222" cy="29110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57" y="1670363"/>
            <a:ext cx="5587643" cy="418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12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Pollution from organic waste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creatures produce waste (feces, fallen leaves…)</a:t>
            </a:r>
          </a:p>
          <a:p>
            <a:r>
              <a:rPr lang="en-US" dirty="0"/>
              <a:t>Waste contains nutrients that other organisms can use</a:t>
            </a:r>
          </a:p>
        </p:txBody>
      </p:sp>
    </p:spTree>
    <p:extLst>
      <p:ext uri="{BB962C8B-B14F-4D97-AF65-F5344CB8AC3E}">
        <p14:creationId xmlns:p14="http://schemas.microsoft.com/office/powerpoint/2010/main" val="1690875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Biochemical Oxygen Demand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Microorganisms in water break it down</a:t>
            </a:r>
          </a:p>
          <a:p>
            <a:pPr lvl="1"/>
            <a:r>
              <a:rPr lang="en-US" dirty="0"/>
              <a:t>Requires oxygen</a:t>
            </a:r>
          </a:p>
          <a:p>
            <a:r>
              <a:rPr lang="en-US" dirty="0"/>
              <a:t>More organic matter means more to break down</a:t>
            </a:r>
          </a:p>
          <a:p>
            <a:pPr lvl="1"/>
            <a:r>
              <a:rPr lang="en-US" dirty="0"/>
              <a:t>Increase in BOD (Biochemical Oxygen Demand)</a:t>
            </a:r>
          </a:p>
          <a:p>
            <a:r>
              <a:rPr lang="en-US" dirty="0"/>
              <a:t>High BOD means less dissolved oxygen remaining</a:t>
            </a:r>
          </a:p>
          <a:p>
            <a:pPr lvl="1"/>
            <a:r>
              <a:rPr lang="en-US" dirty="0"/>
              <a:t>Can kill fish and other aquatic life</a:t>
            </a:r>
          </a:p>
          <a:p>
            <a:pPr lvl="1"/>
            <a:r>
              <a:rPr lang="en-US" dirty="0"/>
              <a:t>Results in a ‘dead zone’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425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Eutrophication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Waste contain nitrogen and phosphorus, which add nutrients to the water</a:t>
            </a:r>
          </a:p>
          <a:p>
            <a:pPr lvl="1"/>
            <a:r>
              <a:rPr lang="en-US" dirty="0"/>
              <a:t>Called eutrophication</a:t>
            </a:r>
          </a:p>
          <a:p>
            <a:pPr lvl="1"/>
            <a:r>
              <a:rPr lang="en-US" dirty="0"/>
              <a:t>When human caused, called ‘cultural eutrophication’</a:t>
            </a:r>
          </a:p>
          <a:p>
            <a:pPr lvl="2"/>
            <a:r>
              <a:rPr lang="en-US" dirty="0"/>
              <a:t>Usually either raw sewage or fertilizer</a:t>
            </a:r>
          </a:p>
          <a:p>
            <a:r>
              <a:rPr lang="en-US" dirty="0"/>
              <a:t>Algae respond to the sudden nutrient influx with rapid growth</a:t>
            </a:r>
          </a:p>
          <a:p>
            <a:r>
              <a:rPr lang="en-US" dirty="0"/>
              <a:t>Some algae produce substances that are directly toxic to humans and animals</a:t>
            </a:r>
          </a:p>
          <a:p>
            <a:r>
              <a:rPr lang="en-US" dirty="0"/>
              <a:t>Algae die, and decomposers start to break them down</a:t>
            </a:r>
          </a:p>
          <a:p>
            <a:r>
              <a:rPr lang="en-US" dirty="0"/>
              <a:t>Dead zone (nearly always human caused)</a:t>
            </a:r>
          </a:p>
        </p:txBody>
      </p:sp>
    </p:spTree>
    <p:extLst>
      <p:ext uri="{BB962C8B-B14F-4D97-AF65-F5344CB8AC3E}">
        <p14:creationId xmlns:p14="http://schemas.microsoft.com/office/powerpoint/2010/main" val="337174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red tide (red algae produces a neurotoxin)</a:t>
            </a:r>
            <a:br>
              <a:rPr lang="en-US" dirty="0"/>
            </a:br>
            <a:r>
              <a:rPr lang="en-US" dirty="0"/>
              <a:t>Photo: </a:t>
            </a:r>
            <a:r>
              <a:rPr lang="en-US" dirty="0">
                <a:effectLst/>
              </a:rPr>
              <a:t>Kai Schumann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936" y="1690688"/>
            <a:ext cx="7576128" cy="5030403"/>
          </a:xfrm>
        </p:spPr>
      </p:pic>
    </p:spTree>
    <p:extLst>
      <p:ext uri="{BB962C8B-B14F-4D97-AF65-F5344CB8AC3E}">
        <p14:creationId xmlns:p14="http://schemas.microsoft.com/office/powerpoint/2010/main" val="276256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Disease Causing Organisms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Sewage has harmful bacteria (duh)</a:t>
            </a:r>
          </a:p>
          <a:p>
            <a:r>
              <a:rPr lang="en-US" dirty="0"/>
              <a:t>Can end up in ground water (usually shallow wells with porous soils)</a:t>
            </a:r>
          </a:p>
          <a:p>
            <a:r>
              <a:rPr lang="en-US" dirty="0"/>
              <a:t>Causes disease</a:t>
            </a:r>
          </a:p>
          <a:p>
            <a:pPr lvl="1"/>
            <a:r>
              <a:rPr lang="en-US" dirty="0"/>
              <a:t>Hepatitis A (viral liver infection that last about 8 weeks)</a:t>
            </a:r>
          </a:p>
          <a:p>
            <a:pPr lvl="1"/>
            <a:r>
              <a:rPr lang="en-US" dirty="0"/>
              <a:t>Typhoid fever (moderately serious bacterial illness)</a:t>
            </a:r>
          </a:p>
          <a:p>
            <a:pPr lvl="1"/>
            <a:r>
              <a:rPr lang="en-US" dirty="0"/>
              <a:t>Dysentery (bacterial illness that causes extreme diarrhea) </a:t>
            </a:r>
          </a:p>
          <a:p>
            <a:r>
              <a:rPr lang="en-US" dirty="0"/>
              <a:t>Presence of harmless fecal coliform bacteria (often e. coli) serves as an indicator for the possibility of harmful strains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19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Septic system (images: US EPA, Beth Clawson MSU)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Tank allows solids to settle and oils to float</a:t>
            </a:r>
          </a:p>
          <a:p>
            <a:r>
              <a:rPr lang="en-US" dirty="0"/>
              <a:t>Microbes break down oil (scum) layer</a:t>
            </a:r>
          </a:p>
          <a:p>
            <a:r>
              <a:rPr lang="en-US" dirty="0"/>
              <a:t>Solid (sludge) layer needs to be pumped out</a:t>
            </a:r>
          </a:p>
          <a:p>
            <a:r>
              <a:rPr lang="en-US" dirty="0"/>
              <a:t>Wastewater goes to </a:t>
            </a:r>
            <a:r>
              <a:rPr lang="en-US" dirty="0" err="1"/>
              <a:t>drainfield</a:t>
            </a:r>
            <a:r>
              <a:rPr lang="en-US" dirty="0"/>
              <a:t> (aka </a:t>
            </a:r>
            <a:r>
              <a:rPr lang="en-US" dirty="0" err="1"/>
              <a:t>leechfield</a:t>
            </a:r>
            <a:r>
              <a:rPr lang="en-US" dirty="0"/>
              <a:t>)</a:t>
            </a:r>
          </a:p>
          <a:p>
            <a:r>
              <a:rPr lang="en-US" dirty="0"/>
              <a:t>Slowly released into soil and broken down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747F97-EEA3-4745-AE29-AF5AFD711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1971326"/>
            <a:ext cx="4114800" cy="4059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85A45F-4AE2-40CF-B6C7-AB100EF9C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95" y="4342113"/>
            <a:ext cx="4531099" cy="215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20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15352-6415-45C4-8E12-87D9541E3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Sewer System (Mostly 1930s and earlier)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8BA87-AF3D-47F5-9FD5-2EA20E965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Wastewater and storm water collected together</a:t>
            </a:r>
          </a:p>
          <a:p>
            <a:r>
              <a:rPr lang="en-US" dirty="0"/>
              <a:t>When there is excess rain, can overflow, leading to water pollution</a:t>
            </a:r>
          </a:p>
          <a:p>
            <a:pPr lvl="1"/>
            <a:r>
              <a:rPr lang="en-US" dirty="0"/>
              <a:t>Can also back up in this case, flooding homes with sewage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04354-B2B0-442A-9FA4-215B21624F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76" y="3429000"/>
            <a:ext cx="4545318" cy="206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28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E1D4D-5F8C-4164-8970-E91861518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Sanitary Sewer system  (Modern design)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D270B-DE01-4A11-8B61-319FBC109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Only wastewater</a:t>
            </a:r>
          </a:p>
          <a:p>
            <a:r>
              <a:rPr lang="en-US" dirty="0"/>
              <a:t>Must also have dedicated storm drains</a:t>
            </a:r>
          </a:p>
          <a:p>
            <a:pPr lvl="1"/>
            <a:r>
              <a:rPr lang="en-US" dirty="0"/>
              <a:t>Overflows of dedicated storm drains are less harmful</a:t>
            </a:r>
          </a:p>
          <a:p>
            <a:r>
              <a:rPr lang="en-US" dirty="0"/>
              <a:t>Overflows of sanitary sewer are much less common</a:t>
            </a:r>
          </a:p>
          <a:p>
            <a:pPr lvl="1"/>
            <a:r>
              <a:rPr lang="en-US" dirty="0"/>
              <a:t>Can result from stormwater or from blocked pipes</a:t>
            </a:r>
          </a:p>
          <a:p>
            <a:r>
              <a:rPr lang="en-US" dirty="0"/>
              <a:t>Main advantage is that treatment of un-diluted waste is much easier</a:t>
            </a:r>
          </a:p>
        </p:txBody>
      </p:sp>
    </p:spTree>
    <p:extLst>
      <p:ext uri="{BB962C8B-B14F-4D97-AF65-F5344CB8AC3E}">
        <p14:creationId xmlns:p14="http://schemas.microsoft.com/office/powerpoint/2010/main" val="20116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6D5FF-5C3B-4E20-9AAC-33532F41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Treatment plants (image: US EPA).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758B7-28D9-4006-A847-F5EE99516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Clean water act lays out minimum standards for wastewater</a:t>
            </a:r>
          </a:p>
          <a:p>
            <a:pPr lvl="1"/>
            <a:r>
              <a:rPr lang="en-US" dirty="0"/>
              <a:t>Sometimes raw sewage is still discharged during flooding (mostly from combined sewers).</a:t>
            </a:r>
          </a:p>
          <a:p>
            <a:r>
              <a:rPr lang="en-US" dirty="0"/>
              <a:t>Modern system (Primary)</a:t>
            </a:r>
          </a:p>
          <a:p>
            <a:pPr lvl="1"/>
            <a:r>
              <a:rPr lang="en-US" dirty="0"/>
              <a:t>Screen: filter out rags, diapers, etc.</a:t>
            </a:r>
          </a:p>
          <a:p>
            <a:pPr lvl="2"/>
            <a:r>
              <a:rPr lang="en-US" dirty="0"/>
              <a:t>Don’t flush these sorts of things…</a:t>
            </a:r>
          </a:p>
          <a:p>
            <a:pPr lvl="1"/>
            <a:r>
              <a:rPr lang="en-US" dirty="0"/>
              <a:t>Grit chamber: allow sand and pebbles to fall to the bottom</a:t>
            </a:r>
          </a:p>
          <a:p>
            <a:pPr lvl="1"/>
            <a:r>
              <a:rPr lang="en-US" dirty="0"/>
              <a:t>Sedimentation tank: allows lighter solids to fall out (</a:t>
            </a:r>
            <a:r>
              <a:rPr lang="en-US" dirty="0" err="1"/>
              <a:t>ie</a:t>
            </a:r>
            <a:r>
              <a:rPr lang="en-US" dirty="0"/>
              <a:t> sludge or ‘primary biosolids’)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F71D26-2BD6-4E0F-BE0B-6D493012A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9576" y="2749089"/>
            <a:ext cx="2864224" cy="159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7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0FAC7-C962-410F-A60B-90D922F97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plants, cont. (Image: US EPA)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5CCBE-C3D8-422D-9164-25F96A2C0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Secondary treatment</a:t>
            </a:r>
          </a:p>
          <a:p>
            <a:pPr lvl="1"/>
            <a:r>
              <a:rPr lang="en-US" dirty="0"/>
              <a:t>Wastewater goes to either a trickling filter (porous media with lots of microbes) or to an aerator (air injected tank with lots of microbes) to be further processed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Generally removes 70-90% of material</a:t>
            </a:r>
          </a:p>
          <a:p>
            <a:pPr lvl="1"/>
            <a:r>
              <a:rPr lang="en-US" dirty="0"/>
              <a:t>Sanitized with chlorine or ozone</a:t>
            </a:r>
          </a:p>
          <a:p>
            <a:pPr lvl="2"/>
            <a:r>
              <a:rPr lang="en-US" dirty="0"/>
              <a:t>May be removed before dumping</a:t>
            </a:r>
          </a:p>
          <a:p>
            <a:r>
              <a:rPr lang="en-US" dirty="0"/>
              <a:t>Some Cities have more advanced treatment </a:t>
            </a:r>
          </a:p>
          <a:p>
            <a:pPr lvl="1"/>
            <a:r>
              <a:rPr lang="en-US" dirty="0"/>
              <a:t>Read more: https://www3.epa.gov/npdes/pubs/primer.pdf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9E9F24-9798-4926-A950-55FA63BD1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019" y="2974734"/>
            <a:ext cx="3126956" cy="205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8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D78C-9A43-4EB9-B9B0-5E315BE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Wastewater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3ADAE-9621-41C0-9B03-A4FC0218E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https://unesdoc.unesco.org/ark:/48223</a:t>
            </a:r>
            <a:r>
              <a:rPr lang="en-US">
                <a:hlinkClick r:id="rId2"/>
              </a:rPr>
              <a:t>/pf0000247553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01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A4F90-8E78-4C7B-8218-430D51DC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Water Pollution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FD242-B17C-45F2-BDBD-00C89C0F1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Heavy metals</a:t>
            </a:r>
          </a:p>
          <a:p>
            <a:pPr lvl="1"/>
            <a:r>
              <a:rPr lang="en-US" dirty="0"/>
              <a:t>Lead from pipes</a:t>
            </a:r>
          </a:p>
          <a:p>
            <a:pPr lvl="1"/>
            <a:r>
              <a:rPr lang="en-US" dirty="0"/>
              <a:t>Mercury from industrial waste</a:t>
            </a:r>
          </a:p>
          <a:p>
            <a:pPr lvl="1"/>
            <a:r>
              <a:rPr lang="en-US" dirty="0"/>
              <a:t>Cadmium from batteries</a:t>
            </a:r>
          </a:p>
          <a:p>
            <a:pPr lvl="1"/>
            <a:r>
              <a:rPr lang="en-US" dirty="0"/>
              <a:t>Arsenic from natural sources</a:t>
            </a:r>
          </a:p>
          <a:p>
            <a:pPr lvl="1"/>
            <a:r>
              <a:rPr lang="en-US" dirty="0"/>
              <a:t>All are not particularly acutely toxic, but chronically </a:t>
            </a:r>
            <a:r>
              <a:rPr lang="en-US" dirty="0" smtClean="0"/>
              <a:t>neurotoxic</a:t>
            </a:r>
          </a:p>
          <a:p>
            <a:pPr lvl="1"/>
            <a:r>
              <a:rPr lang="en-US" dirty="0" smtClean="0"/>
              <a:t>Relatively difficult to remove</a:t>
            </a:r>
          </a:p>
          <a:p>
            <a:r>
              <a:rPr lang="en-US" dirty="0" smtClean="0"/>
              <a:t>Pharmaceuticals</a:t>
            </a:r>
          </a:p>
          <a:p>
            <a:pPr lvl="1"/>
            <a:r>
              <a:rPr lang="en-US" dirty="0" smtClean="0"/>
              <a:t>Birth </a:t>
            </a:r>
            <a:r>
              <a:rPr lang="en-US" dirty="0" smtClean="0"/>
              <a:t>control</a:t>
            </a:r>
          </a:p>
          <a:p>
            <a:pPr lvl="1"/>
            <a:r>
              <a:rPr lang="en-US" dirty="0" smtClean="0"/>
              <a:t>Steroids</a:t>
            </a:r>
          </a:p>
          <a:p>
            <a:pPr lvl="1"/>
            <a:r>
              <a:rPr lang="en-US" dirty="0" smtClean="0"/>
              <a:t>Anti-</a:t>
            </a:r>
            <a:r>
              <a:rPr lang="en-US" dirty="0" err="1" smtClean="0"/>
              <a:t>biotics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45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water pollution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PCBs</a:t>
            </a:r>
          </a:p>
          <a:p>
            <a:pPr lvl="1"/>
            <a:r>
              <a:rPr lang="en-US" dirty="0" smtClean="0"/>
              <a:t>Used to make plastic before 1980</a:t>
            </a:r>
          </a:p>
          <a:p>
            <a:pPr lvl="1"/>
            <a:r>
              <a:rPr lang="en-US" dirty="0" smtClean="0"/>
              <a:t>Very hydrophobic</a:t>
            </a:r>
          </a:p>
          <a:p>
            <a:pPr lvl="1"/>
            <a:r>
              <a:rPr lang="en-US" dirty="0" smtClean="0"/>
              <a:t>Very long environmental half life and biological half life</a:t>
            </a:r>
          </a:p>
          <a:p>
            <a:pPr lvl="1"/>
            <a:r>
              <a:rPr lang="en-US" dirty="0" smtClean="0"/>
              <a:t>Endocrine disruptor (blocks thyroid function, mimics estradiol)</a:t>
            </a:r>
          </a:p>
          <a:p>
            <a:pPr lvl="1"/>
            <a:r>
              <a:rPr lang="en-US" dirty="0" smtClean="0"/>
              <a:t>Mutagenic, carcinogenic</a:t>
            </a:r>
            <a:endParaRPr lang="en-US" dirty="0"/>
          </a:p>
          <a:p>
            <a:pPr lvl="1"/>
            <a:r>
              <a:rPr lang="en-US" dirty="0" smtClean="0"/>
              <a:t>Also acutely toxic to the liver</a:t>
            </a:r>
          </a:p>
          <a:p>
            <a:r>
              <a:rPr lang="en-US" dirty="0" smtClean="0"/>
              <a:t>Perchlorates</a:t>
            </a:r>
          </a:p>
          <a:p>
            <a:pPr lvl="1"/>
            <a:r>
              <a:rPr lang="en-US" dirty="0" smtClean="0"/>
              <a:t>Moderately strong oxidizing agents used in rocket fuels</a:t>
            </a:r>
          </a:p>
          <a:p>
            <a:pPr lvl="1"/>
            <a:r>
              <a:rPr lang="en-US" dirty="0" smtClean="0"/>
              <a:t>Toxic to most life</a:t>
            </a:r>
          </a:p>
          <a:p>
            <a:pPr lvl="1"/>
            <a:r>
              <a:rPr lang="en-US" dirty="0" smtClean="0"/>
              <a:t>Low level toxic effects not well studied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6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Oxygen toxicity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Oxygen causes cell necrosis, other oxidative species cause apoptosis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www.jbc.org/article/S0021-9258(18)37304-6/fulltext</a:t>
            </a:r>
            <a:endParaRPr lang="en-US" dirty="0" smtClean="0"/>
          </a:p>
          <a:p>
            <a:r>
              <a:rPr lang="en-US" dirty="0" smtClean="0"/>
              <a:t>Oxidative species damage DNA, among other things</a:t>
            </a:r>
          </a:p>
          <a:p>
            <a:pPr lvl="1"/>
            <a:r>
              <a:rPr lang="en-US" dirty="0">
                <a:hlinkClick r:id="rId3"/>
              </a:rPr>
              <a:t>https://www.ncbi.nlm.nih.gov/pmc/articles/PMC5927356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/>
              <a:t>Oxidative stress is likely a major contributor to telomere shortening</a:t>
            </a:r>
          </a:p>
          <a:p>
            <a:pPr lvl="1"/>
            <a:r>
              <a:rPr lang="en-US" dirty="0">
                <a:hlinkClick r:id="rId4"/>
              </a:rPr>
              <a:t>https://www.ncbi.nlm.nih.gov/pmc/articles/PMC6162185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53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Oil pollution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crude oil is spilled, it floats</a:t>
            </a:r>
          </a:p>
          <a:p>
            <a:r>
              <a:rPr lang="en-US" dirty="0" smtClean="0"/>
              <a:t>Very toxic to seabirds and marine mammals</a:t>
            </a:r>
          </a:p>
          <a:p>
            <a:r>
              <a:rPr lang="en-US" dirty="0" smtClean="0"/>
              <a:t>Options for removal/cleanup</a:t>
            </a:r>
          </a:p>
          <a:p>
            <a:pPr lvl="1"/>
            <a:r>
              <a:rPr lang="en-US" dirty="0" smtClean="0"/>
              <a:t>Plastic floating walls can isolate the spill</a:t>
            </a:r>
          </a:p>
          <a:p>
            <a:pPr lvl="1"/>
            <a:r>
              <a:rPr lang="en-US" dirty="0" smtClean="0"/>
              <a:t>Absorbent materials can suck up the spill</a:t>
            </a:r>
          </a:p>
          <a:p>
            <a:pPr lvl="1"/>
            <a:r>
              <a:rPr lang="en-US" dirty="0" smtClean="0"/>
              <a:t>Surfactants and solvents can be used to allow the water to mix with water</a:t>
            </a:r>
          </a:p>
          <a:p>
            <a:pPr lvl="2"/>
            <a:r>
              <a:rPr lang="en-US" dirty="0" smtClean="0"/>
              <a:t>Makes the spill worse for life under the surface</a:t>
            </a:r>
          </a:p>
          <a:p>
            <a:pPr lvl="1"/>
            <a:r>
              <a:rPr lang="en-US" dirty="0" smtClean="0"/>
              <a:t>Burn it</a:t>
            </a:r>
          </a:p>
          <a:p>
            <a:pPr lvl="2"/>
            <a:r>
              <a:rPr lang="en-US" dirty="0" smtClean="0"/>
              <a:t>Massive air pollution</a:t>
            </a:r>
          </a:p>
          <a:p>
            <a:pPr lvl="2"/>
            <a:r>
              <a:rPr lang="en-US" dirty="0" smtClean="0"/>
              <a:t>Leaves residue behind that is somewhat toxic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34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can be done with wastewater?</a:t>
            </a:r>
          </a:p>
          <a:p>
            <a:r>
              <a:rPr lang="en-US" dirty="0" smtClean="0"/>
              <a:t>What options exist for increasing access to clean water in impoverished countries?</a:t>
            </a:r>
          </a:p>
          <a:p>
            <a:r>
              <a:rPr lang="en-US" dirty="0" smtClean="0">
                <a:hlinkClick r:id="rId2"/>
              </a:rPr>
              <a:t>This paper</a:t>
            </a:r>
            <a:r>
              <a:rPr lang="en-US" dirty="0" smtClean="0"/>
              <a:t> found that the Ogallala aquifer showed signs of localized pollution in the vicinity of fracking operations. Should fracking near the aquifer be banned?</a:t>
            </a:r>
          </a:p>
          <a:p>
            <a:r>
              <a:rPr lang="en-US" dirty="0"/>
              <a:t>Should new restrictions on wastewater cleanliness be imposed</a:t>
            </a:r>
            <a:r>
              <a:rPr lang="en-US" dirty="0" smtClean="0"/>
              <a:t>?</a:t>
            </a:r>
          </a:p>
          <a:p>
            <a:r>
              <a:rPr lang="en-US" dirty="0"/>
              <a:t>Should the Ogallala aquifer continue to be used as a major water source?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6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23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8338</TotalTime>
  <Words>823</Words>
  <Application>Microsoft Office PowerPoint</Application>
  <PresentationFormat>Widescreen</PresentationFormat>
  <Paragraphs>118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Water Pollution (Ch 14)</vt:lpstr>
      <vt:lpstr>What 20 micrograms looks like</vt:lpstr>
      <vt:lpstr>Pollution from organic waste</vt:lpstr>
      <vt:lpstr>Biochemical Oxygen Demand</vt:lpstr>
      <vt:lpstr>Eutrophication</vt:lpstr>
      <vt:lpstr>A red tide (red algae produces a neurotoxin) Photo: Kai Schumann</vt:lpstr>
      <vt:lpstr>Disease Causing Organisms</vt:lpstr>
      <vt:lpstr>Septic system (images: US EPA, Beth Clawson MSU)</vt:lpstr>
      <vt:lpstr>Combined Sewer System (Mostly 1930s and earlier)</vt:lpstr>
      <vt:lpstr>Sanitary Sewer system  (Modern design)</vt:lpstr>
      <vt:lpstr>Treatment plants (image: US EPA). </vt:lpstr>
      <vt:lpstr>Treatment plants, cont. (Image: US EPA)</vt:lpstr>
      <vt:lpstr>Wastewater </vt:lpstr>
      <vt:lpstr>Chemical Water Pollution</vt:lpstr>
      <vt:lpstr>Chemical water pollution</vt:lpstr>
      <vt:lpstr>Oxygen toxicity</vt:lpstr>
      <vt:lpstr>Oil pollution</vt:lpstr>
      <vt:lpstr>Discussion Questions</vt:lpstr>
      <vt:lpstr>PowerPoint Presentation</vt:lpstr>
    </vt:vector>
  </TitlesOfParts>
  <Company>BASIS.ed Mesa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Pollution (Ch 14)</dc:title>
  <dc:creator>Jesse Nims</dc:creator>
  <cp:lastModifiedBy>Jesse Nims</cp:lastModifiedBy>
  <cp:revision>28</cp:revision>
  <dcterms:created xsi:type="dcterms:W3CDTF">2022-03-28T14:35:24Z</dcterms:created>
  <dcterms:modified xsi:type="dcterms:W3CDTF">2022-04-04T14:51:23Z</dcterms:modified>
</cp:coreProperties>
</file>