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57"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DD4DF-99FC-9A12-F2A4-521CFD9E4F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36EF7D1-94B6-4345-B355-CE462E3FD7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85578D-2327-FC87-2B50-0C7A72F6DA26}"/>
              </a:ext>
            </a:extLst>
          </p:cNvPr>
          <p:cNvSpPr>
            <a:spLocks noGrp="1"/>
          </p:cNvSpPr>
          <p:nvPr>
            <p:ph type="dt" sz="half" idx="10"/>
          </p:nvPr>
        </p:nvSpPr>
        <p:spPr/>
        <p:txBody>
          <a:bodyPr/>
          <a:lstStyle/>
          <a:p>
            <a:fld id="{394F8CE0-8ECC-4933-B1F5-786F8506CDEE}" type="datetimeFigureOut">
              <a:rPr lang="en-US" smtClean="0"/>
              <a:t>2/14/2024</a:t>
            </a:fld>
            <a:endParaRPr lang="en-US"/>
          </a:p>
        </p:txBody>
      </p:sp>
      <p:sp>
        <p:nvSpPr>
          <p:cNvPr id="5" name="Footer Placeholder 4">
            <a:extLst>
              <a:ext uri="{FF2B5EF4-FFF2-40B4-BE49-F238E27FC236}">
                <a16:creationId xmlns:a16="http://schemas.microsoft.com/office/drawing/2014/main" id="{A483DCA2-F8E3-4CC6-41C7-0171CD084E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6DD560-CAC3-E8B2-A181-5C53DE24E279}"/>
              </a:ext>
            </a:extLst>
          </p:cNvPr>
          <p:cNvSpPr>
            <a:spLocks noGrp="1"/>
          </p:cNvSpPr>
          <p:nvPr>
            <p:ph type="sldNum" sz="quarter" idx="12"/>
          </p:nvPr>
        </p:nvSpPr>
        <p:spPr/>
        <p:txBody>
          <a:bodyPr/>
          <a:lstStyle/>
          <a:p>
            <a:fld id="{83866512-204C-4541-9D8B-D9571A729990}" type="slidenum">
              <a:rPr lang="en-US" smtClean="0"/>
              <a:t>‹#›</a:t>
            </a:fld>
            <a:endParaRPr lang="en-US"/>
          </a:p>
        </p:txBody>
      </p:sp>
    </p:spTree>
    <p:extLst>
      <p:ext uri="{BB962C8B-B14F-4D97-AF65-F5344CB8AC3E}">
        <p14:creationId xmlns:p14="http://schemas.microsoft.com/office/powerpoint/2010/main" val="1972044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BF476-FB4A-1735-116A-F72FDA38FE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929568-144A-5D43-DBCA-5D9AA4489D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DB8BCC-ADFB-2088-FCE2-55E136958E33}"/>
              </a:ext>
            </a:extLst>
          </p:cNvPr>
          <p:cNvSpPr>
            <a:spLocks noGrp="1"/>
          </p:cNvSpPr>
          <p:nvPr>
            <p:ph type="dt" sz="half" idx="10"/>
          </p:nvPr>
        </p:nvSpPr>
        <p:spPr/>
        <p:txBody>
          <a:bodyPr/>
          <a:lstStyle/>
          <a:p>
            <a:fld id="{394F8CE0-8ECC-4933-B1F5-786F8506CDEE}" type="datetimeFigureOut">
              <a:rPr lang="en-US" smtClean="0"/>
              <a:t>2/14/2024</a:t>
            </a:fld>
            <a:endParaRPr lang="en-US"/>
          </a:p>
        </p:txBody>
      </p:sp>
      <p:sp>
        <p:nvSpPr>
          <p:cNvPr id="5" name="Footer Placeholder 4">
            <a:extLst>
              <a:ext uri="{FF2B5EF4-FFF2-40B4-BE49-F238E27FC236}">
                <a16:creationId xmlns:a16="http://schemas.microsoft.com/office/drawing/2014/main" id="{58FA9BDD-7E1F-C14D-6F4F-54137F39CB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E771C5-0E2A-4668-BF1F-F06DE34284A8}"/>
              </a:ext>
            </a:extLst>
          </p:cNvPr>
          <p:cNvSpPr>
            <a:spLocks noGrp="1"/>
          </p:cNvSpPr>
          <p:nvPr>
            <p:ph type="sldNum" sz="quarter" idx="12"/>
          </p:nvPr>
        </p:nvSpPr>
        <p:spPr/>
        <p:txBody>
          <a:bodyPr/>
          <a:lstStyle/>
          <a:p>
            <a:fld id="{83866512-204C-4541-9D8B-D9571A729990}" type="slidenum">
              <a:rPr lang="en-US" smtClean="0"/>
              <a:t>‹#›</a:t>
            </a:fld>
            <a:endParaRPr lang="en-US"/>
          </a:p>
        </p:txBody>
      </p:sp>
    </p:spTree>
    <p:extLst>
      <p:ext uri="{BB962C8B-B14F-4D97-AF65-F5344CB8AC3E}">
        <p14:creationId xmlns:p14="http://schemas.microsoft.com/office/powerpoint/2010/main" val="2498104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97D6F-946E-B90E-8C8D-BC7207610F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23863FA-4E1C-BD70-966F-CDCADE76F8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6D4852-E1B3-80D1-256D-2FF88E69872F}"/>
              </a:ext>
            </a:extLst>
          </p:cNvPr>
          <p:cNvSpPr>
            <a:spLocks noGrp="1"/>
          </p:cNvSpPr>
          <p:nvPr>
            <p:ph type="dt" sz="half" idx="10"/>
          </p:nvPr>
        </p:nvSpPr>
        <p:spPr/>
        <p:txBody>
          <a:bodyPr/>
          <a:lstStyle/>
          <a:p>
            <a:fld id="{394F8CE0-8ECC-4933-B1F5-786F8506CDEE}" type="datetimeFigureOut">
              <a:rPr lang="en-US" smtClean="0"/>
              <a:t>2/14/2024</a:t>
            </a:fld>
            <a:endParaRPr lang="en-US"/>
          </a:p>
        </p:txBody>
      </p:sp>
      <p:sp>
        <p:nvSpPr>
          <p:cNvPr id="5" name="Footer Placeholder 4">
            <a:extLst>
              <a:ext uri="{FF2B5EF4-FFF2-40B4-BE49-F238E27FC236}">
                <a16:creationId xmlns:a16="http://schemas.microsoft.com/office/drawing/2014/main" id="{9C501CD2-6AE1-6D42-E3B2-47BA90BDEC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F60083-59F4-6FC9-95B1-848EEFB7E2D7}"/>
              </a:ext>
            </a:extLst>
          </p:cNvPr>
          <p:cNvSpPr>
            <a:spLocks noGrp="1"/>
          </p:cNvSpPr>
          <p:nvPr>
            <p:ph type="sldNum" sz="quarter" idx="12"/>
          </p:nvPr>
        </p:nvSpPr>
        <p:spPr/>
        <p:txBody>
          <a:bodyPr/>
          <a:lstStyle/>
          <a:p>
            <a:fld id="{83866512-204C-4541-9D8B-D9571A729990}" type="slidenum">
              <a:rPr lang="en-US" smtClean="0"/>
              <a:t>‹#›</a:t>
            </a:fld>
            <a:endParaRPr lang="en-US"/>
          </a:p>
        </p:txBody>
      </p:sp>
    </p:spTree>
    <p:extLst>
      <p:ext uri="{BB962C8B-B14F-4D97-AF65-F5344CB8AC3E}">
        <p14:creationId xmlns:p14="http://schemas.microsoft.com/office/powerpoint/2010/main" val="2568208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7F449-A16F-92C2-5DCD-F800F34E7E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25618F-162E-2B90-C102-585F34F23F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E8BB7D-477B-8AA1-7422-EC334E29DB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A899D7-67D4-E453-74BB-E1A83BAFDA82}"/>
              </a:ext>
            </a:extLst>
          </p:cNvPr>
          <p:cNvSpPr>
            <a:spLocks noGrp="1"/>
          </p:cNvSpPr>
          <p:nvPr>
            <p:ph type="dt" sz="half" idx="10"/>
          </p:nvPr>
        </p:nvSpPr>
        <p:spPr/>
        <p:txBody>
          <a:bodyPr/>
          <a:lstStyle/>
          <a:p>
            <a:fld id="{394F8CE0-8ECC-4933-B1F5-786F8506CDEE}" type="datetimeFigureOut">
              <a:rPr lang="en-US" smtClean="0"/>
              <a:t>2/14/2024</a:t>
            </a:fld>
            <a:endParaRPr lang="en-US"/>
          </a:p>
        </p:txBody>
      </p:sp>
      <p:sp>
        <p:nvSpPr>
          <p:cNvPr id="6" name="Footer Placeholder 5">
            <a:extLst>
              <a:ext uri="{FF2B5EF4-FFF2-40B4-BE49-F238E27FC236}">
                <a16:creationId xmlns:a16="http://schemas.microsoft.com/office/drawing/2014/main" id="{AA81C9F4-D519-1057-2EBA-8D7CE70F01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200AD5-3E42-3906-26A3-A8C666EBB623}"/>
              </a:ext>
            </a:extLst>
          </p:cNvPr>
          <p:cNvSpPr>
            <a:spLocks noGrp="1"/>
          </p:cNvSpPr>
          <p:nvPr>
            <p:ph type="sldNum" sz="quarter" idx="12"/>
          </p:nvPr>
        </p:nvSpPr>
        <p:spPr/>
        <p:txBody>
          <a:bodyPr/>
          <a:lstStyle/>
          <a:p>
            <a:fld id="{83866512-204C-4541-9D8B-D9571A729990}" type="slidenum">
              <a:rPr lang="en-US" smtClean="0"/>
              <a:t>‹#›</a:t>
            </a:fld>
            <a:endParaRPr lang="en-US"/>
          </a:p>
        </p:txBody>
      </p:sp>
    </p:spTree>
    <p:extLst>
      <p:ext uri="{BB962C8B-B14F-4D97-AF65-F5344CB8AC3E}">
        <p14:creationId xmlns:p14="http://schemas.microsoft.com/office/powerpoint/2010/main" val="3247612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05655-BFFA-6210-6031-94B31CD09F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DA13BF-F583-07A0-D94F-0971EC684C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19E58B-D688-AEAE-A67A-6309FFD8FA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EE07C6A-31DB-9819-C39D-FF40C7CFA2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D599DA-682A-C5A1-D874-6ECD1D9CC0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4D6706-B130-1F9B-58B7-7C693F8D1455}"/>
              </a:ext>
            </a:extLst>
          </p:cNvPr>
          <p:cNvSpPr>
            <a:spLocks noGrp="1"/>
          </p:cNvSpPr>
          <p:nvPr>
            <p:ph type="dt" sz="half" idx="10"/>
          </p:nvPr>
        </p:nvSpPr>
        <p:spPr/>
        <p:txBody>
          <a:bodyPr/>
          <a:lstStyle/>
          <a:p>
            <a:fld id="{394F8CE0-8ECC-4933-B1F5-786F8506CDEE}" type="datetimeFigureOut">
              <a:rPr lang="en-US" smtClean="0"/>
              <a:t>2/14/2024</a:t>
            </a:fld>
            <a:endParaRPr lang="en-US"/>
          </a:p>
        </p:txBody>
      </p:sp>
      <p:sp>
        <p:nvSpPr>
          <p:cNvPr id="8" name="Footer Placeholder 7">
            <a:extLst>
              <a:ext uri="{FF2B5EF4-FFF2-40B4-BE49-F238E27FC236}">
                <a16:creationId xmlns:a16="http://schemas.microsoft.com/office/drawing/2014/main" id="{D744FE49-2DC2-61C7-634A-5ECDE81C04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CF26A2-3928-1B1D-B298-008BD927D28B}"/>
              </a:ext>
            </a:extLst>
          </p:cNvPr>
          <p:cNvSpPr>
            <a:spLocks noGrp="1"/>
          </p:cNvSpPr>
          <p:nvPr>
            <p:ph type="sldNum" sz="quarter" idx="12"/>
          </p:nvPr>
        </p:nvSpPr>
        <p:spPr/>
        <p:txBody>
          <a:bodyPr/>
          <a:lstStyle/>
          <a:p>
            <a:fld id="{83866512-204C-4541-9D8B-D9571A729990}" type="slidenum">
              <a:rPr lang="en-US" smtClean="0"/>
              <a:t>‹#›</a:t>
            </a:fld>
            <a:endParaRPr lang="en-US"/>
          </a:p>
        </p:txBody>
      </p:sp>
    </p:spTree>
    <p:extLst>
      <p:ext uri="{BB962C8B-B14F-4D97-AF65-F5344CB8AC3E}">
        <p14:creationId xmlns:p14="http://schemas.microsoft.com/office/powerpoint/2010/main" val="4229743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20277-0484-F028-9142-655BC32560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D3B62D0-8B30-9EEE-C041-91CE135C956D}"/>
              </a:ext>
            </a:extLst>
          </p:cNvPr>
          <p:cNvSpPr>
            <a:spLocks noGrp="1"/>
          </p:cNvSpPr>
          <p:nvPr>
            <p:ph type="dt" sz="half" idx="10"/>
          </p:nvPr>
        </p:nvSpPr>
        <p:spPr/>
        <p:txBody>
          <a:bodyPr/>
          <a:lstStyle/>
          <a:p>
            <a:fld id="{394F8CE0-8ECC-4933-B1F5-786F8506CDEE}" type="datetimeFigureOut">
              <a:rPr lang="en-US" smtClean="0"/>
              <a:t>2/14/2024</a:t>
            </a:fld>
            <a:endParaRPr lang="en-US"/>
          </a:p>
        </p:txBody>
      </p:sp>
      <p:sp>
        <p:nvSpPr>
          <p:cNvPr id="4" name="Footer Placeholder 3">
            <a:extLst>
              <a:ext uri="{FF2B5EF4-FFF2-40B4-BE49-F238E27FC236}">
                <a16:creationId xmlns:a16="http://schemas.microsoft.com/office/drawing/2014/main" id="{AFDA6D86-A4FF-B556-39B6-0C488B9AA1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92EF46-8C85-96C3-BA80-F0C2542B9F28}"/>
              </a:ext>
            </a:extLst>
          </p:cNvPr>
          <p:cNvSpPr>
            <a:spLocks noGrp="1"/>
          </p:cNvSpPr>
          <p:nvPr>
            <p:ph type="sldNum" sz="quarter" idx="12"/>
          </p:nvPr>
        </p:nvSpPr>
        <p:spPr/>
        <p:txBody>
          <a:bodyPr/>
          <a:lstStyle/>
          <a:p>
            <a:fld id="{83866512-204C-4541-9D8B-D9571A729990}" type="slidenum">
              <a:rPr lang="en-US" smtClean="0"/>
              <a:t>‹#›</a:t>
            </a:fld>
            <a:endParaRPr lang="en-US"/>
          </a:p>
        </p:txBody>
      </p:sp>
    </p:spTree>
    <p:extLst>
      <p:ext uri="{BB962C8B-B14F-4D97-AF65-F5344CB8AC3E}">
        <p14:creationId xmlns:p14="http://schemas.microsoft.com/office/powerpoint/2010/main" val="480373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80E7E8-523C-5766-4C2E-69154599092E}"/>
              </a:ext>
            </a:extLst>
          </p:cNvPr>
          <p:cNvSpPr>
            <a:spLocks noGrp="1"/>
          </p:cNvSpPr>
          <p:nvPr>
            <p:ph type="dt" sz="half" idx="10"/>
          </p:nvPr>
        </p:nvSpPr>
        <p:spPr/>
        <p:txBody>
          <a:bodyPr/>
          <a:lstStyle/>
          <a:p>
            <a:fld id="{394F8CE0-8ECC-4933-B1F5-786F8506CDEE}" type="datetimeFigureOut">
              <a:rPr lang="en-US" smtClean="0"/>
              <a:t>2/14/2024</a:t>
            </a:fld>
            <a:endParaRPr lang="en-US"/>
          </a:p>
        </p:txBody>
      </p:sp>
      <p:sp>
        <p:nvSpPr>
          <p:cNvPr id="3" name="Footer Placeholder 2">
            <a:extLst>
              <a:ext uri="{FF2B5EF4-FFF2-40B4-BE49-F238E27FC236}">
                <a16:creationId xmlns:a16="http://schemas.microsoft.com/office/drawing/2014/main" id="{3DA414FA-525D-7411-8E39-65402F9076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D1E16E-E8D5-E416-65F7-08FD5304462C}"/>
              </a:ext>
            </a:extLst>
          </p:cNvPr>
          <p:cNvSpPr>
            <a:spLocks noGrp="1"/>
          </p:cNvSpPr>
          <p:nvPr>
            <p:ph type="sldNum" sz="quarter" idx="12"/>
          </p:nvPr>
        </p:nvSpPr>
        <p:spPr/>
        <p:txBody>
          <a:bodyPr/>
          <a:lstStyle/>
          <a:p>
            <a:fld id="{83866512-204C-4541-9D8B-D9571A729990}" type="slidenum">
              <a:rPr lang="en-US" smtClean="0"/>
              <a:t>‹#›</a:t>
            </a:fld>
            <a:endParaRPr lang="en-US"/>
          </a:p>
        </p:txBody>
      </p:sp>
    </p:spTree>
    <p:extLst>
      <p:ext uri="{BB962C8B-B14F-4D97-AF65-F5344CB8AC3E}">
        <p14:creationId xmlns:p14="http://schemas.microsoft.com/office/powerpoint/2010/main" val="1904030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17F6A-673F-90EA-1BD9-6FC4598438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A21AE83-59BD-557B-2916-268F24C644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895585-C29A-9076-F991-005970D41A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6755B8-ADB7-64C8-D0F1-453DCBC3DD97}"/>
              </a:ext>
            </a:extLst>
          </p:cNvPr>
          <p:cNvSpPr>
            <a:spLocks noGrp="1"/>
          </p:cNvSpPr>
          <p:nvPr>
            <p:ph type="dt" sz="half" idx="10"/>
          </p:nvPr>
        </p:nvSpPr>
        <p:spPr/>
        <p:txBody>
          <a:bodyPr/>
          <a:lstStyle/>
          <a:p>
            <a:fld id="{394F8CE0-8ECC-4933-B1F5-786F8506CDEE}" type="datetimeFigureOut">
              <a:rPr lang="en-US" smtClean="0"/>
              <a:t>2/14/2024</a:t>
            </a:fld>
            <a:endParaRPr lang="en-US"/>
          </a:p>
        </p:txBody>
      </p:sp>
      <p:sp>
        <p:nvSpPr>
          <p:cNvPr id="6" name="Footer Placeholder 5">
            <a:extLst>
              <a:ext uri="{FF2B5EF4-FFF2-40B4-BE49-F238E27FC236}">
                <a16:creationId xmlns:a16="http://schemas.microsoft.com/office/drawing/2014/main" id="{F40EBDEC-BA13-FBD9-1C57-8859DB0CDF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09724A-8378-11BB-7ECC-39F255816A06}"/>
              </a:ext>
            </a:extLst>
          </p:cNvPr>
          <p:cNvSpPr>
            <a:spLocks noGrp="1"/>
          </p:cNvSpPr>
          <p:nvPr>
            <p:ph type="sldNum" sz="quarter" idx="12"/>
          </p:nvPr>
        </p:nvSpPr>
        <p:spPr/>
        <p:txBody>
          <a:bodyPr/>
          <a:lstStyle/>
          <a:p>
            <a:fld id="{83866512-204C-4541-9D8B-D9571A729990}" type="slidenum">
              <a:rPr lang="en-US" smtClean="0"/>
              <a:t>‹#›</a:t>
            </a:fld>
            <a:endParaRPr lang="en-US"/>
          </a:p>
        </p:txBody>
      </p:sp>
    </p:spTree>
    <p:extLst>
      <p:ext uri="{BB962C8B-B14F-4D97-AF65-F5344CB8AC3E}">
        <p14:creationId xmlns:p14="http://schemas.microsoft.com/office/powerpoint/2010/main" val="2377844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0A301-15FF-4006-68FB-BDA314F5E1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E4B17B-8AED-5CAF-6484-E39234B01B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612DB4-9DC1-CBB7-B991-32FDCBFF8E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099E67-1AB2-33E9-B1B0-D626EB217906}"/>
              </a:ext>
            </a:extLst>
          </p:cNvPr>
          <p:cNvSpPr>
            <a:spLocks noGrp="1"/>
          </p:cNvSpPr>
          <p:nvPr>
            <p:ph type="dt" sz="half" idx="10"/>
          </p:nvPr>
        </p:nvSpPr>
        <p:spPr/>
        <p:txBody>
          <a:bodyPr/>
          <a:lstStyle/>
          <a:p>
            <a:fld id="{394F8CE0-8ECC-4933-B1F5-786F8506CDEE}" type="datetimeFigureOut">
              <a:rPr lang="en-US" smtClean="0"/>
              <a:t>2/14/2024</a:t>
            </a:fld>
            <a:endParaRPr lang="en-US"/>
          </a:p>
        </p:txBody>
      </p:sp>
      <p:sp>
        <p:nvSpPr>
          <p:cNvPr id="6" name="Footer Placeholder 5">
            <a:extLst>
              <a:ext uri="{FF2B5EF4-FFF2-40B4-BE49-F238E27FC236}">
                <a16:creationId xmlns:a16="http://schemas.microsoft.com/office/drawing/2014/main" id="{9663F89C-C409-7DF6-D2DC-B33D73C5C5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2F7EA5-7595-A85A-DA38-5A0FF281E00B}"/>
              </a:ext>
            </a:extLst>
          </p:cNvPr>
          <p:cNvSpPr>
            <a:spLocks noGrp="1"/>
          </p:cNvSpPr>
          <p:nvPr>
            <p:ph type="sldNum" sz="quarter" idx="12"/>
          </p:nvPr>
        </p:nvSpPr>
        <p:spPr/>
        <p:txBody>
          <a:bodyPr/>
          <a:lstStyle/>
          <a:p>
            <a:fld id="{83866512-204C-4541-9D8B-D9571A729990}" type="slidenum">
              <a:rPr lang="en-US" smtClean="0"/>
              <a:t>‹#›</a:t>
            </a:fld>
            <a:endParaRPr lang="en-US"/>
          </a:p>
        </p:txBody>
      </p:sp>
    </p:spTree>
    <p:extLst>
      <p:ext uri="{BB962C8B-B14F-4D97-AF65-F5344CB8AC3E}">
        <p14:creationId xmlns:p14="http://schemas.microsoft.com/office/powerpoint/2010/main" val="2245749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D819D-1BF8-491F-811E-A11B4F6A11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1F25CEF-0AE1-2B98-AE89-1D16A37A36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C37031-2604-77AC-D4BE-AF5C7BC8BBAE}"/>
              </a:ext>
            </a:extLst>
          </p:cNvPr>
          <p:cNvSpPr>
            <a:spLocks noGrp="1"/>
          </p:cNvSpPr>
          <p:nvPr>
            <p:ph type="dt" sz="half" idx="10"/>
          </p:nvPr>
        </p:nvSpPr>
        <p:spPr/>
        <p:txBody>
          <a:bodyPr/>
          <a:lstStyle/>
          <a:p>
            <a:fld id="{394F8CE0-8ECC-4933-B1F5-786F8506CDEE}" type="datetimeFigureOut">
              <a:rPr lang="en-US" smtClean="0"/>
              <a:t>2/14/2024</a:t>
            </a:fld>
            <a:endParaRPr lang="en-US"/>
          </a:p>
        </p:txBody>
      </p:sp>
      <p:sp>
        <p:nvSpPr>
          <p:cNvPr id="5" name="Footer Placeholder 4">
            <a:extLst>
              <a:ext uri="{FF2B5EF4-FFF2-40B4-BE49-F238E27FC236}">
                <a16:creationId xmlns:a16="http://schemas.microsoft.com/office/drawing/2014/main" id="{82749906-2871-53E3-A139-26705C7D42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45CCA0-8B6C-8D61-1382-163175153DA7}"/>
              </a:ext>
            </a:extLst>
          </p:cNvPr>
          <p:cNvSpPr>
            <a:spLocks noGrp="1"/>
          </p:cNvSpPr>
          <p:nvPr>
            <p:ph type="sldNum" sz="quarter" idx="12"/>
          </p:nvPr>
        </p:nvSpPr>
        <p:spPr/>
        <p:txBody>
          <a:bodyPr/>
          <a:lstStyle/>
          <a:p>
            <a:fld id="{83866512-204C-4541-9D8B-D9571A729990}" type="slidenum">
              <a:rPr lang="en-US" smtClean="0"/>
              <a:t>‹#›</a:t>
            </a:fld>
            <a:endParaRPr lang="en-US"/>
          </a:p>
        </p:txBody>
      </p:sp>
    </p:spTree>
    <p:extLst>
      <p:ext uri="{BB962C8B-B14F-4D97-AF65-F5344CB8AC3E}">
        <p14:creationId xmlns:p14="http://schemas.microsoft.com/office/powerpoint/2010/main" val="1840226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7E5AC6-FCDF-46E6-43D5-FCE03048ACB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D62F15-CB3A-6836-F5BA-84BF3226E8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93D91A-56BA-102F-CD74-C3F923683754}"/>
              </a:ext>
            </a:extLst>
          </p:cNvPr>
          <p:cNvSpPr>
            <a:spLocks noGrp="1"/>
          </p:cNvSpPr>
          <p:nvPr>
            <p:ph type="dt" sz="half" idx="10"/>
          </p:nvPr>
        </p:nvSpPr>
        <p:spPr/>
        <p:txBody>
          <a:bodyPr/>
          <a:lstStyle/>
          <a:p>
            <a:fld id="{394F8CE0-8ECC-4933-B1F5-786F8506CDEE}" type="datetimeFigureOut">
              <a:rPr lang="en-US" smtClean="0"/>
              <a:t>2/14/2024</a:t>
            </a:fld>
            <a:endParaRPr lang="en-US"/>
          </a:p>
        </p:txBody>
      </p:sp>
      <p:sp>
        <p:nvSpPr>
          <p:cNvPr id="5" name="Footer Placeholder 4">
            <a:extLst>
              <a:ext uri="{FF2B5EF4-FFF2-40B4-BE49-F238E27FC236}">
                <a16:creationId xmlns:a16="http://schemas.microsoft.com/office/drawing/2014/main" id="{041819A5-CE58-5AA7-F143-93595172CE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368821-E3C0-4E70-ED84-2A7E1E63D7E2}"/>
              </a:ext>
            </a:extLst>
          </p:cNvPr>
          <p:cNvSpPr>
            <a:spLocks noGrp="1"/>
          </p:cNvSpPr>
          <p:nvPr>
            <p:ph type="sldNum" sz="quarter" idx="12"/>
          </p:nvPr>
        </p:nvSpPr>
        <p:spPr/>
        <p:txBody>
          <a:bodyPr/>
          <a:lstStyle/>
          <a:p>
            <a:fld id="{83866512-204C-4541-9D8B-D9571A729990}" type="slidenum">
              <a:rPr lang="en-US" smtClean="0"/>
              <a:t>‹#›</a:t>
            </a:fld>
            <a:endParaRPr lang="en-US"/>
          </a:p>
        </p:txBody>
      </p:sp>
    </p:spTree>
    <p:extLst>
      <p:ext uri="{BB962C8B-B14F-4D97-AF65-F5344CB8AC3E}">
        <p14:creationId xmlns:p14="http://schemas.microsoft.com/office/powerpoint/2010/main" val="2674842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F4767F-3B85-AE1C-BD5A-A9453581E8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1C61C7-77DA-E004-09BB-17E7DC1B33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EE824E-B221-CFBA-3F89-22D001CD31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4F8CE0-8ECC-4933-B1F5-786F8506CDEE}" type="datetimeFigureOut">
              <a:rPr lang="en-US" smtClean="0"/>
              <a:t>2/14/2024</a:t>
            </a:fld>
            <a:endParaRPr lang="en-US"/>
          </a:p>
        </p:txBody>
      </p:sp>
      <p:sp>
        <p:nvSpPr>
          <p:cNvPr id="5" name="Footer Placeholder 4">
            <a:extLst>
              <a:ext uri="{FF2B5EF4-FFF2-40B4-BE49-F238E27FC236}">
                <a16:creationId xmlns:a16="http://schemas.microsoft.com/office/drawing/2014/main" id="{9649B274-2017-C32B-6C95-53855760BB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754905-424F-D80B-6503-6E905BDF35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866512-204C-4541-9D8B-D9571A729990}" type="slidenum">
              <a:rPr lang="en-US" smtClean="0"/>
              <a:t>‹#›</a:t>
            </a:fld>
            <a:endParaRPr lang="en-US"/>
          </a:p>
        </p:txBody>
      </p:sp>
    </p:spTree>
    <p:extLst>
      <p:ext uri="{BB962C8B-B14F-4D97-AF65-F5344CB8AC3E}">
        <p14:creationId xmlns:p14="http://schemas.microsoft.com/office/powerpoint/2010/main" val="2253559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AE5D5-AB87-BAED-D7D6-A7BC0150BA53}"/>
              </a:ext>
            </a:extLst>
          </p:cNvPr>
          <p:cNvSpPr>
            <a:spLocks noGrp="1"/>
          </p:cNvSpPr>
          <p:nvPr>
            <p:ph type="ctrTitle"/>
          </p:nvPr>
        </p:nvSpPr>
        <p:spPr/>
        <p:txBody>
          <a:bodyPr/>
          <a:lstStyle/>
          <a:p>
            <a:r>
              <a:rPr lang="en-US" dirty="0"/>
              <a:t>Atmospheric Physics!</a:t>
            </a:r>
          </a:p>
        </p:txBody>
      </p:sp>
      <p:sp>
        <p:nvSpPr>
          <p:cNvPr id="3" name="Subtitle 2">
            <a:extLst>
              <a:ext uri="{FF2B5EF4-FFF2-40B4-BE49-F238E27FC236}">
                <a16:creationId xmlns:a16="http://schemas.microsoft.com/office/drawing/2014/main" id="{5B96C063-FA44-844B-AA77-354677238D0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19236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9D391-111B-008C-34CD-14650944D8E8}"/>
              </a:ext>
            </a:extLst>
          </p:cNvPr>
          <p:cNvSpPr>
            <a:spLocks noGrp="1"/>
          </p:cNvSpPr>
          <p:nvPr>
            <p:ph type="title"/>
          </p:nvPr>
        </p:nvSpPr>
        <p:spPr/>
        <p:txBody>
          <a:bodyPr/>
          <a:lstStyle/>
          <a:p>
            <a:r>
              <a:rPr lang="en-US" dirty="0"/>
              <a:t>The layers</a:t>
            </a:r>
          </a:p>
        </p:txBody>
      </p:sp>
      <p:pic>
        <p:nvPicPr>
          <p:cNvPr id="5" name="Content Placeholder 4">
            <a:extLst>
              <a:ext uri="{FF2B5EF4-FFF2-40B4-BE49-F238E27FC236}">
                <a16:creationId xmlns:a16="http://schemas.microsoft.com/office/drawing/2014/main" id="{F582127D-04F9-05CC-F449-1F7E8E5B8E8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78952" y="573468"/>
            <a:ext cx="2034095" cy="6102285"/>
          </a:xfrm>
        </p:spPr>
      </p:pic>
    </p:spTree>
    <p:extLst>
      <p:ext uri="{BB962C8B-B14F-4D97-AF65-F5344CB8AC3E}">
        <p14:creationId xmlns:p14="http://schemas.microsoft.com/office/powerpoint/2010/main" val="4157428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0A876-EE80-9147-A688-9AFC6D4D36C3}"/>
              </a:ext>
            </a:extLst>
          </p:cNvPr>
          <p:cNvSpPr>
            <a:spLocks noGrp="1"/>
          </p:cNvSpPr>
          <p:nvPr>
            <p:ph type="title"/>
          </p:nvPr>
        </p:nvSpPr>
        <p:spPr/>
        <p:txBody>
          <a:bodyPr/>
          <a:lstStyle/>
          <a:p>
            <a:r>
              <a:rPr lang="en-US" dirty="0"/>
              <a:t>Key features</a:t>
            </a:r>
          </a:p>
        </p:txBody>
      </p:sp>
      <p:sp>
        <p:nvSpPr>
          <p:cNvPr id="3" name="Content Placeholder 2">
            <a:extLst>
              <a:ext uri="{FF2B5EF4-FFF2-40B4-BE49-F238E27FC236}">
                <a16:creationId xmlns:a16="http://schemas.microsoft.com/office/drawing/2014/main" id="{D4366517-8CDE-731D-D282-76F8823425B3}"/>
              </a:ext>
            </a:extLst>
          </p:cNvPr>
          <p:cNvSpPr>
            <a:spLocks noGrp="1"/>
          </p:cNvSpPr>
          <p:nvPr>
            <p:ph idx="1"/>
          </p:nvPr>
        </p:nvSpPr>
        <p:spPr/>
        <p:txBody>
          <a:bodyPr/>
          <a:lstStyle/>
          <a:p>
            <a:r>
              <a:rPr lang="en-US" dirty="0"/>
              <a:t>Troposphere</a:t>
            </a:r>
          </a:p>
          <a:p>
            <a:pPr lvl="1"/>
            <a:r>
              <a:rPr lang="en-US" dirty="0"/>
              <a:t>Ground, mountains, planes...</a:t>
            </a:r>
          </a:p>
          <a:p>
            <a:pPr lvl="1"/>
            <a:r>
              <a:rPr lang="en-US" dirty="0"/>
              <a:t>Weather occurs here (mostly…)</a:t>
            </a:r>
          </a:p>
          <a:p>
            <a:pPr lvl="1"/>
            <a:r>
              <a:rPr lang="en-US" dirty="0"/>
              <a:t>You will probably never leave the troposphere</a:t>
            </a:r>
          </a:p>
          <a:p>
            <a:r>
              <a:rPr lang="en-US" dirty="0"/>
              <a:t>Tropopause</a:t>
            </a:r>
          </a:p>
          <a:p>
            <a:pPr lvl="1"/>
            <a:r>
              <a:rPr lang="en-US" dirty="0"/>
              <a:t>Boundary between troposphere and stratosphere</a:t>
            </a:r>
          </a:p>
          <a:p>
            <a:r>
              <a:rPr lang="en-US" dirty="0"/>
              <a:t>Stratosphere</a:t>
            </a:r>
          </a:p>
          <a:p>
            <a:pPr lvl="1"/>
            <a:r>
              <a:rPr lang="en-US" dirty="0"/>
              <a:t>Weather balloons, high altitude aircraft</a:t>
            </a:r>
          </a:p>
          <a:p>
            <a:pPr lvl="1"/>
            <a:r>
              <a:rPr lang="en-US" dirty="0"/>
              <a:t>Ozone layer</a:t>
            </a:r>
          </a:p>
          <a:p>
            <a:pPr marL="457200" lvl="1" indent="0">
              <a:buNone/>
            </a:pPr>
            <a:endParaRPr lang="en-US" dirty="0"/>
          </a:p>
          <a:p>
            <a:endParaRPr lang="en-US" dirty="0"/>
          </a:p>
        </p:txBody>
      </p:sp>
    </p:spTree>
    <p:extLst>
      <p:ext uri="{BB962C8B-B14F-4D97-AF65-F5344CB8AC3E}">
        <p14:creationId xmlns:p14="http://schemas.microsoft.com/office/powerpoint/2010/main" val="1088859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DACDC-0306-C211-9DC0-53B156AFFB84}"/>
              </a:ext>
            </a:extLst>
          </p:cNvPr>
          <p:cNvSpPr>
            <a:spLocks noGrp="1"/>
          </p:cNvSpPr>
          <p:nvPr>
            <p:ph type="title"/>
          </p:nvPr>
        </p:nvSpPr>
        <p:spPr/>
        <p:txBody>
          <a:bodyPr/>
          <a:lstStyle/>
          <a:p>
            <a:r>
              <a:rPr lang="en-US" dirty="0"/>
              <a:t>Key features continued</a:t>
            </a:r>
          </a:p>
        </p:txBody>
      </p:sp>
      <p:sp>
        <p:nvSpPr>
          <p:cNvPr id="3" name="Content Placeholder 2">
            <a:extLst>
              <a:ext uri="{FF2B5EF4-FFF2-40B4-BE49-F238E27FC236}">
                <a16:creationId xmlns:a16="http://schemas.microsoft.com/office/drawing/2014/main" id="{41B9209C-9EA4-D5A1-45D3-5F3FB6E3D728}"/>
              </a:ext>
            </a:extLst>
          </p:cNvPr>
          <p:cNvSpPr>
            <a:spLocks noGrp="1"/>
          </p:cNvSpPr>
          <p:nvPr>
            <p:ph idx="1"/>
          </p:nvPr>
        </p:nvSpPr>
        <p:spPr/>
        <p:txBody>
          <a:bodyPr/>
          <a:lstStyle/>
          <a:p>
            <a:r>
              <a:rPr lang="en-US" dirty="0"/>
              <a:t>Stratopause</a:t>
            </a:r>
          </a:p>
          <a:p>
            <a:pPr lvl="1"/>
            <a:r>
              <a:rPr lang="en-US" dirty="0"/>
              <a:t>Boundary between stratosphere and mesosphere</a:t>
            </a:r>
          </a:p>
          <a:p>
            <a:r>
              <a:rPr lang="en-US" dirty="0"/>
              <a:t>Mesosphere</a:t>
            </a:r>
          </a:p>
          <a:p>
            <a:pPr lvl="1"/>
            <a:r>
              <a:rPr lang="en-US" dirty="0"/>
              <a:t>Layer that causes things to burn up on entry (due to density)</a:t>
            </a:r>
          </a:p>
          <a:p>
            <a:pPr lvl="1"/>
            <a:r>
              <a:rPr lang="en-US" dirty="0"/>
              <a:t>Last layer where gasses are mostly mixed rather than stratified by molecular mass.</a:t>
            </a:r>
          </a:p>
          <a:p>
            <a:r>
              <a:rPr lang="en-US" dirty="0"/>
              <a:t>Thermosphere</a:t>
            </a:r>
          </a:p>
          <a:p>
            <a:pPr lvl="1"/>
            <a:r>
              <a:rPr lang="en-US" dirty="0"/>
              <a:t>Ionized, reflects radio waves</a:t>
            </a:r>
          </a:p>
          <a:p>
            <a:r>
              <a:rPr lang="en-US" dirty="0"/>
              <a:t>Exosphere</a:t>
            </a:r>
          </a:p>
          <a:p>
            <a:pPr lvl="1"/>
            <a:r>
              <a:rPr lang="en-US" dirty="0"/>
              <a:t>Ionized, extremely low density</a:t>
            </a:r>
          </a:p>
          <a:p>
            <a:endParaRPr lang="en-US" dirty="0"/>
          </a:p>
        </p:txBody>
      </p:sp>
    </p:spTree>
    <p:extLst>
      <p:ext uri="{BB962C8B-B14F-4D97-AF65-F5344CB8AC3E}">
        <p14:creationId xmlns:p14="http://schemas.microsoft.com/office/powerpoint/2010/main" val="2817014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25325-94F7-F507-75B8-F895978D0ED6}"/>
              </a:ext>
            </a:extLst>
          </p:cNvPr>
          <p:cNvSpPr>
            <a:spLocks noGrp="1"/>
          </p:cNvSpPr>
          <p:nvPr>
            <p:ph type="title"/>
          </p:nvPr>
        </p:nvSpPr>
        <p:spPr/>
        <p:txBody>
          <a:bodyPr/>
          <a:lstStyle/>
          <a:p>
            <a:r>
              <a:rPr lang="en-US" dirty="0"/>
              <a:t>The temperature lapse function</a:t>
            </a:r>
          </a:p>
        </p:txBody>
      </p:sp>
      <p:pic>
        <p:nvPicPr>
          <p:cNvPr id="5" name="Content Placeholder 4">
            <a:extLst>
              <a:ext uri="{FF2B5EF4-FFF2-40B4-BE49-F238E27FC236}">
                <a16:creationId xmlns:a16="http://schemas.microsoft.com/office/drawing/2014/main" id="{BA21B355-BAA1-F5A8-BCD4-1358C989B3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49730" y="1383579"/>
            <a:ext cx="4408488" cy="5474421"/>
          </a:xfrm>
        </p:spPr>
      </p:pic>
      <p:graphicFrame>
        <p:nvGraphicFramePr>
          <p:cNvPr id="6" name="Table 5">
            <a:extLst>
              <a:ext uri="{FF2B5EF4-FFF2-40B4-BE49-F238E27FC236}">
                <a16:creationId xmlns:a16="http://schemas.microsoft.com/office/drawing/2014/main" id="{8F9F88BA-390E-5E03-2258-4AFF5FE7BEB0}"/>
              </a:ext>
            </a:extLst>
          </p:cNvPr>
          <p:cNvGraphicFramePr>
            <a:graphicFrameLocks noGrp="1"/>
          </p:cNvGraphicFramePr>
          <p:nvPr>
            <p:extLst>
              <p:ext uri="{D42A27DB-BD31-4B8C-83A1-F6EECF244321}">
                <p14:modId xmlns:p14="http://schemas.microsoft.com/office/powerpoint/2010/main" val="2404101471"/>
              </p:ext>
            </p:extLst>
          </p:nvPr>
        </p:nvGraphicFramePr>
        <p:xfrm>
          <a:off x="1915354" y="1690688"/>
          <a:ext cx="4180645" cy="4035405"/>
        </p:xfrm>
        <a:graphic>
          <a:graphicData uri="http://schemas.openxmlformats.org/drawingml/2006/table">
            <a:tbl>
              <a:tblPr/>
              <a:tblGrid>
                <a:gridCol w="1791705">
                  <a:extLst>
                    <a:ext uri="{9D8B030D-6E8A-4147-A177-3AD203B41FA5}">
                      <a16:colId xmlns:a16="http://schemas.microsoft.com/office/drawing/2014/main" val="1742581583"/>
                    </a:ext>
                  </a:extLst>
                </a:gridCol>
                <a:gridCol w="1194470">
                  <a:extLst>
                    <a:ext uri="{9D8B030D-6E8A-4147-A177-3AD203B41FA5}">
                      <a16:colId xmlns:a16="http://schemas.microsoft.com/office/drawing/2014/main" val="1552800774"/>
                    </a:ext>
                  </a:extLst>
                </a:gridCol>
                <a:gridCol w="1194470">
                  <a:extLst>
                    <a:ext uri="{9D8B030D-6E8A-4147-A177-3AD203B41FA5}">
                      <a16:colId xmlns:a16="http://schemas.microsoft.com/office/drawing/2014/main" val="3743000002"/>
                    </a:ext>
                  </a:extLst>
                </a:gridCol>
              </a:tblGrid>
              <a:tr h="386906">
                <a:tc gridSpan="3">
                  <a:txBody>
                    <a:bodyPr/>
                    <a:lstStyle/>
                    <a:p>
                      <a:r>
                        <a:rPr lang="en-US" sz="1200"/>
                        <a:t>Environmental Lapse Rate (ELR) </a:t>
                      </a:r>
                    </a:p>
                  </a:txBody>
                  <a:tcPr marL="59607" marR="59607" marT="29804" marB="29804" anchor="c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60349916"/>
                  </a:ext>
                </a:extLst>
              </a:tr>
              <a:tr h="386906">
                <a:tc>
                  <a:txBody>
                    <a:bodyPr/>
                    <a:lstStyle/>
                    <a:p>
                      <a:r>
                        <a:rPr lang="en-US" sz="1200">
                          <a:effectLst/>
                        </a:rPr>
                        <a:t>Altitude Region </a:t>
                      </a:r>
                    </a:p>
                  </a:txBody>
                  <a:tcPr marL="59607" marR="59607" marT="29804" marB="29804" anchor="ctr">
                    <a:lnL>
                      <a:noFill/>
                    </a:lnL>
                    <a:lnR>
                      <a:noFill/>
                    </a:lnR>
                    <a:lnB>
                      <a:noFill/>
                    </a:lnB>
                    <a:noFill/>
                  </a:tcPr>
                </a:tc>
                <a:tc>
                  <a:txBody>
                    <a:bodyPr/>
                    <a:lstStyle/>
                    <a:p>
                      <a:r>
                        <a:rPr lang="en-US" sz="1200">
                          <a:effectLst/>
                        </a:rPr>
                        <a:t>Lapse rate </a:t>
                      </a:r>
                    </a:p>
                  </a:txBody>
                  <a:tcPr marL="59607" marR="59607" marT="29804" marB="29804" anchor="ctr">
                    <a:lnL>
                      <a:noFill/>
                    </a:lnL>
                    <a:lnR>
                      <a:noFill/>
                    </a:lnR>
                    <a:lnT>
                      <a:noFill/>
                    </a:lnT>
                    <a:lnB>
                      <a:noFill/>
                    </a:lnB>
                    <a:noFill/>
                  </a:tcPr>
                </a:tc>
                <a:tc>
                  <a:txBody>
                    <a:bodyPr/>
                    <a:lstStyle/>
                    <a:p>
                      <a:r>
                        <a:rPr lang="en-US" sz="1200">
                          <a:effectLst/>
                        </a:rPr>
                        <a:t>Lapse Rate </a:t>
                      </a:r>
                    </a:p>
                  </a:txBody>
                  <a:tcPr marL="59607" marR="59607" marT="29804" marB="29804" anchor="ctr">
                    <a:lnL>
                      <a:noFill/>
                    </a:lnL>
                    <a:lnR>
                      <a:noFill/>
                    </a:lnR>
                    <a:lnT>
                      <a:noFill/>
                    </a:lnT>
                    <a:lnB>
                      <a:noFill/>
                    </a:lnB>
                    <a:noFill/>
                  </a:tcPr>
                </a:tc>
                <a:extLst>
                  <a:ext uri="{0D108BD9-81ED-4DB2-BD59-A6C34878D82A}">
                    <a16:rowId xmlns:a16="http://schemas.microsoft.com/office/drawing/2014/main" val="321164858"/>
                  </a:ext>
                </a:extLst>
              </a:tr>
              <a:tr h="553251">
                <a:tc>
                  <a:txBody>
                    <a:bodyPr/>
                    <a:lstStyle/>
                    <a:p>
                      <a:r>
                        <a:rPr lang="en-US" sz="1200">
                          <a:effectLst/>
                        </a:rPr>
                        <a:t>(m) </a:t>
                      </a:r>
                    </a:p>
                  </a:txBody>
                  <a:tcPr marL="59607" marR="59607" marT="29804" marB="29804" anchor="ctr">
                    <a:lnL>
                      <a:noFill/>
                    </a:lnL>
                    <a:lnR>
                      <a:noFill/>
                    </a:lnR>
                    <a:lnT>
                      <a:noFill/>
                    </a:lnT>
                    <a:lnB>
                      <a:noFill/>
                    </a:lnB>
                    <a:noFill/>
                  </a:tcPr>
                </a:tc>
                <a:tc>
                  <a:txBody>
                    <a:bodyPr/>
                    <a:lstStyle/>
                    <a:p>
                      <a:r>
                        <a:rPr lang="en-US" sz="1200">
                          <a:effectLst/>
                        </a:rPr>
                        <a:t>(°C / km) </a:t>
                      </a:r>
                    </a:p>
                  </a:txBody>
                  <a:tcPr marL="59607" marR="59607" marT="29804" marB="29804" anchor="ctr">
                    <a:lnL>
                      <a:noFill/>
                    </a:lnL>
                    <a:lnR>
                      <a:noFill/>
                    </a:lnR>
                    <a:lnT>
                      <a:noFill/>
                    </a:lnT>
                    <a:lnB>
                      <a:noFill/>
                    </a:lnB>
                    <a:noFill/>
                  </a:tcPr>
                </a:tc>
                <a:tc>
                  <a:txBody>
                    <a:bodyPr/>
                    <a:lstStyle/>
                    <a:p>
                      <a:r>
                        <a:rPr lang="en-US" sz="1200">
                          <a:effectLst/>
                        </a:rPr>
                        <a:t>(°F / 1000 ft) </a:t>
                      </a:r>
                    </a:p>
                  </a:txBody>
                  <a:tcPr marL="59607" marR="59607" marT="29804" marB="29804" anchor="ctr">
                    <a:lnL>
                      <a:noFill/>
                    </a:lnL>
                    <a:lnR>
                      <a:noFill/>
                    </a:lnR>
                    <a:lnT>
                      <a:noFill/>
                    </a:lnT>
                    <a:lnB>
                      <a:noFill/>
                    </a:lnB>
                    <a:noFill/>
                  </a:tcPr>
                </a:tc>
                <a:extLst>
                  <a:ext uri="{0D108BD9-81ED-4DB2-BD59-A6C34878D82A}">
                    <a16:rowId xmlns:a16="http://schemas.microsoft.com/office/drawing/2014/main" val="1377948883"/>
                  </a:ext>
                </a:extLst>
              </a:tr>
              <a:tr h="386906">
                <a:tc>
                  <a:txBody>
                    <a:bodyPr/>
                    <a:lstStyle/>
                    <a:p>
                      <a:pPr algn="ctr"/>
                      <a:r>
                        <a:rPr lang="en-US" sz="1200"/>
                        <a:t>     0.0   – 11,000</a:t>
                      </a:r>
                    </a:p>
                  </a:txBody>
                  <a:tcPr marL="59607" marR="59607" marT="29804" marB="29804" anchor="ctr">
                    <a:lnL>
                      <a:noFill/>
                    </a:lnL>
                    <a:lnR>
                      <a:noFill/>
                    </a:lnR>
                    <a:lnT>
                      <a:noFill/>
                    </a:lnT>
                    <a:lnB>
                      <a:noFill/>
                    </a:lnB>
                    <a:noFill/>
                  </a:tcPr>
                </a:tc>
                <a:tc>
                  <a:txBody>
                    <a:bodyPr/>
                    <a:lstStyle/>
                    <a:p>
                      <a:pPr algn="ctr"/>
                      <a:r>
                        <a:rPr lang="en-US" sz="1200"/>
                        <a:t>  6.50</a:t>
                      </a:r>
                    </a:p>
                  </a:txBody>
                  <a:tcPr marL="59607" marR="59607" marT="29804" marB="29804" anchor="ctr">
                    <a:lnL>
                      <a:noFill/>
                    </a:lnL>
                    <a:lnR>
                      <a:noFill/>
                    </a:lnR>
                    <a:lnT>
                      <a:noFill/>
                    </a:lnT>
                    <a:lnB>
                      <a:noFill/>
                    </a:lnB>
                    <a:noFill/>
                  </a:tcPr>
                </a:tc>
                <a:tc>
                  <a:txBody>
                    <a:bodyPr/>
                    <a:lstStyle/>
                    <a:p>
                      <a:pPr algn="ctr"/>
                      <a:r>
                        <a:rPr lang="en-US" sz="1200"/>
                        <a:t>  3.57 </a:t>
                      </a:r>
                    </a:p>
                  </a:txBody>
                  <a:tcPr marL="59607" marR="59607" marT="29804" marB="29804" anchor="ctr">
                    <a:lnL>
                      <a:noFill/>
                    </a:lnL>
                    <a:lnR>
                      <a:noFill/>
                    </a:lnR>
                    <a:lnT>
                      <a:noFill/>
                    </a:lnT>
                    <a:lnB>
                      <a:noFill/>
                    </a:lnB>
                    <a:noFill/>
                  </a:tcPr>
                </a:tc>
                <a:extLst>
                  <a:ext uri="{0D108BD9-81ED-4DB2-BD59-A6C34878D82A}">
                    <a16:rowId xmlns:a16="http://schemas.microsoft.com/office/drawing/2014/main" val="469473674"/>
                  </a:ext>
                </a:extLst>
              </a:tr>
              <a:tr h="386906">
                <a:tc>
                  <a:txBody>
                    <a:bodyPr/>
                    <a:lstStyle/>
                    <a:p>
                      <a:pPr algn="ctr"/>
                      <a:r>
                        <a:rPr lang="en-US" sz="1200"/>
                        <a:t>11,000 – 20,000</a:t>
                      </a:r>
                    </a:p>
                  </a:txBody>
                  <a:tcPr marL="59607" marR="59607" marT="29804" marB="29804" anchor="ctr">
                    <a:lnL>
                      <a:noFill/>
                    </a:lnL>
                    <a:lnR>
                      <a:noFill/>
                    </a:lnR>
                    <a:lnT>
                      <a:noFill/>
                    </a:lnT>
                    <a:lnB>
                      <a:noFill/>
                    </a:lnB>
                    <a:noFill/>
                  </a:tcPr>
                </a:tc>
                <a:tc>
                  <a:txBody>
                    <a:bodyPr/>
                    <a:lstStyle/>
                    <a:p>
                      <a:pPr algn="ctr"/>
                      <a:r>
                        <a:rPr lang="en-US" sz="1200"/>
                        <a:t>  0.0 </a:t>
                      </a:r>
                    </a:p>
                  </a:txBody>
                  <a:tcPr marL="59607" marR="59607" marT="29804" marB="29804" anchor="ctr">
                    <a:lnL>
                      <a:noFill/>
                    </a:lnL>
                    <a:lnR>
                      <a:noFill/>
                    </a:lnR>
                    <a:lnT>
                      <a:noFill/>
                    </a:lnT>
                    <a:lnB>
                      <a:noFill/>
                    </a:lnB>
                    <a:noFill/>
                  </a:tcPr>
                </a:tc>
                <a:tc>
                  <a:txBody>
                    <a:bodyPr/>
                    <a:lstStyle/>
                    <a:p>
                      <a:pPr algn="ctr"/>
                      <a:r>
                        <a:rPr lang="en-US" sz="1200"/>
                        <a:t>  0.0    </a:t>
                      </a:r>
                    </a:p>
                  </a:txBody>
                  <a:tcPr marL="59607" marR="59607" marT="29804" marB="29804" anchor="ctr">
                    <a:lnL>
                      <a:noFill/>
                    </a:lnL>
                    <a:lnR>
                      <a:noFill/>
                    </a:lnR>
                    <a:lnT>
                      <a:noFill/>
                    </a:lnT>
                    <a:lnB>
                      <a:noFill/>
                    </a:lnB>
                    <a:noFill/>
                  </a:tcPr>
                </a:tc>
                <a:extLst>
                  <a:ext uri="{0D108BD9-81ED-4DB2-BD59-A6C34878D82A}">
                    <a16:rowId xmlns:a16="http://schemas.microsoft.com/office/drawing/2014/main" val="3147160316"/>
                  </a:ext>
                </a:extLst>
              </a:tr>
              <a:tr h="386906">
                <a:tc>
                  <a:txBody>
                    <a:bodyPr/>
                    <a:lstStyle/>
                    <a:p>
                      <a:pPr algn="ctr"/>
                      <a:r>
                        <a:rPr lang="en-US" sz="1200"/>
                        <a:t>20,000 – 32,000</a:t>
                      </a:r>
                    </a:p>
                  </a:txBody>
                  <a:tcPr marL="59607" marR="59607" marT="29804" marB="29804" anchor="ctr">
                    <a:lnL>
                      <a:noFill/>
                    </a:lnL>
                    <a:lnR>
                      <a:noFill/>
                    </a:lnR>
                    <a:lnT>
                      <a:noFill/>
                    </a:lnT>
                    <a:lnB>
                      <a:noFill/>
                    </a:lnB>
                    <a:noFill/>
                  </a:tcPr>
                </a:tc>
                <a:tc>
                  <a:txBody>
                    <a:bodyPr/>
                    <a:lstStyle/>
                    <a:p>
                      <a:pPr algn="ctr"/>
                      <a:r>
                        <a:rPr lang="en-US" sz="1200" dirty="0"/>
                        <a:t>−1.0</a:t>
                      </a:r>
                    </a:p>
                  </a:txBody>
                  <a:tcPr marL="59607" marR="59607" marT="29804" marB="29804" anchor="ctr">
                    <a:lnL>
                      <a:noFill/>
                    </a:lnL>
                    <a:lnR>
                      <a:noFill/>
                    </a:lnR>
                    <a:lnT>
                      <a:noFill/>
                    </a:lnT>
                    <a:lnB>
                      <a:noFill/>
                    </a:lnB>
                    <a:noFill/>
                  </a:tcPr>
                </a:tc>
                <a:tc>
                  <a:txBody>
                    <a:bodyPr/>
                    <a:lstStyle/>
                    <a:p>
                      <a:pPr algn="ctr"/>
                      <a:r>
                        <a:rPr lang="en-US" sz="1200"/>
                        <a:t>−0.55 </a:t>
                      </a:r>
                    </a:p>
                  </a:txBody>
                  <a:tcPr marL="59607" marR="59607" marT="29804" marB="29804" anchor="ctr">
                    <a:lnL>
                      <a:noFill/>
                    </a:lnL>
                    <a:lnR>
                      <a:noFill/>
                    </a:lnR>
                    <a:lnT>
                      <a:noFill/>
                    </a:lnT>
                    <a:lnB>
                      <a:noFill/>
                    </a:lnB>
                    <a:noFill/>
                  </a:tcPr>
                </a:tc>
                <a:extLst>
                  <a:ext uri="{0D108BD9-81ED-4DB2-BD59-A6C34878D82A}">
                    <a16:rowId xmlns:a16="http://schemas.microsoft.com/office/drawing/2014/main" val="311299140"/>
                  </a:ext>
                </a:extLst>
              </a:tr>
              <a:tr h="386906">
                <a:tc>
                  <a:txBody>
                    <a:bodyPr/>
                    <a:lstStyle/>
                    <a:p>
                      <a:pPr algn="ctr"/>
                      <a:r>
                        <a:rPr lang="en-US" sz="1200"/>
                        <a:t>32,000 – 47,000</a:t>
                      </a:r>
                    </a:p>
                  </a:txBody>
                  <a:tcPr marL="59607" marR="59607" marT="29804" marB="29804" anchor="ctr">
                    <a:lnL>
                      <a:noFill/>
                    </a:lnL>
                    <a:lnR>
                      <a:noFill/>
                    </a:lnR>
                    <a:lnT>
                      <a:noFill/>
                    </a:lnT>
                    <a:lnB>
                      <a:noFill/>
                    </a:lnB>
                    <a:noFill/>
                  </a:tcPr>
                </a:tc>
                <a:tc>
                  <a:txBody>
                    <a:bodyPr/>
                    <a:lstStyle/>
                    <a:p>
                      <a:pPr algn="ctr"/>
                      <a:r>
                        <a:rPr lang="en-US" sz="1200" dirty="0"/>
                        <a:t>−2.8</a:t>
                      </a:r>
                    </a:p>
                  </a:txBody>
                  <a:tcPr marL="59607" marR="59607" marT="29804" marB="29804" anchor="ctr">
                    <a:lnL>
                      <a:noFill/>
                    </a:lnL>
                    <a:lnR>
                      <a:noFill/>
                    </a:lnR>
                    <a:lnT>
                      <a:noFill/>
                    </a:lnT>
                    <a:lnB>
                      <a:noFill/>
                    </a:lnB>
                    <a:noFill/>
                  </a:tcPr>
                </a:tc>
                <a:tc>
                  <a:txBody>
                    <a:bodyPr/>
                    <a:lstStyle/>
                    <a:p>
                      <a:pPr algn="ctr"/>
                      <a:r>
                        <a:rPr lang="en-US" sz="1200"/>
                        <a:t>−1.54 </a:t>
                      </a:r>
                    </a:p>
                  </a:txBody>
                  <a:tcPr marL="59607" marR="59607" marT="29804" marB="29804" anchor="ctr">
                    <a:lnL>
                      <a:noFill/>
                    </a:lnL>
                    <a:lnR>
                      <a:noFill/>
                    </a:lnR>
                    <a:lnT>
                      <a:noFill/>
                    </a:lnT>
                    <a:lnB>
                      <a:noFill/>
                    </a:lnB>
                    <a:noFill/>
                  </a:tcPr>
                </a:tc>
                <a:extLst>
                  <a:ext uri="{0D108BD9-81ED-4DB2-BD59-A6C34878D82A}">
                    <a16:rowId xmlns:a16="http://schemas.microsoft.com/office/drawing/2014/main" val="3971066797"/>
                  </a:ext>
                </a:extLst>
              </a:tr>
              <a:tr h="386906">
                <a:tc>
                  <a:txBody>
                    <a:bodyPr/>
                    <a:lstStyle/>
                    <a:p>
                      <a:pPr algn="ctr"/>
                      <a:r>
                        <a:rPr lang="en-US" sz="1200"/>
                        <a:t>47,000 – 51,000</a:t>
                      </a:r>
                    </a:p>
                  </a:txBody>
                  <a:tcPr marL="59607" marR="59607" marT="29804" marB="29804" anchor="ctr">
                    <a:lnL>
                      <a:noFill/>
                    </a:lnL>
                    <a:lnR>
                      <a:noFill/>
                    </a:lnR>
                    <a:lnT>
                      <a:noFill/>
                    </a:lnT>
                    <a:lnB>
                      <a:noFill/>
                    </a:lnB>
                    <a:noFill/>
                  </a:tcPr>
                </a:tc>
                <a:tc>
                  <a:txBody>
                    <a:bodyPr/>
                    <a:lstStyle/>
                    <a:p>
                      <a:pPr algn="ctr"/>
                      <a:r>
                        <a:rPr lang="en-US" sz="1200"/>
                        <a:t>  0.0  </a:t>
                      </a:r>
                    </a:p>
                  </a:txBody>
                  <a:tcPr marL="59607" marR="59607" marT="29804" marB="29804" anchor="ctr">
                    <a:lnL>
                      <a:noFill/>
                    </a:lnL>
                    <a:lnR>
                      <a:noFill/>
                    </a:lnR>
                    <a:lnT>
                      <a:noFill/>
                    </a:lnT>
                    <a:lnB>
                      <a:noFill/>
                    </a:lnB>
                    <a:noFill/>
                  </a:tcPr>
                </a:tc>
                <a:tc>
                  <a:txBody>
                    <a:bodyPr/>
                    <a:lstStyle/>
                    <a:p>
                      <a:pPr algn="ctr"/>
                      <a:r>
                        <a:rPr lang="en-US" sz="1200"/>
                        <a:t>  0.0     </a:t>
                      </a:r>
                    </a:p>
                  </a:txBody>
                  <a:tcPr marL="59607" marR="59607" marT="29804" marB="29804" anchor="ctr">
                    <a:lnL>
                      <a:noFill/>
                    </a:lnL>
                    <a:lnR>
                      <a:noFill/>
                    </a:lnR>
                    <a:lnT>
                      <a:noFill/>
                    </a:lnT>
                    <a:lnB>
                      <a:noFill/>
                    </a:lnB>
                    <a:noFill/>
                  </a:tcPr>
                </a:tc>
                <a:extLst>
                  <a:ext uri="{0D108BD9-81ED-4DB2-BD59-A6C34878D82A}">
                    <a16:rowId xmlns:a16="http://schemas.microsoft.com/office/drawing/2014/main" val="1388273753"/>
                  </a:ext>
                </a:extLst>
              </a:tr>
              <a:tr h="386906">
                <a:tc>
                  <a:txBody>
                    <a:bodyPr/>
                    <a:lstStyle/>
                    <a:p>
                      <a:pPr algn="ctr"/>
                      <a:r>
                        <a:rPr lang="en-US" sz="1200"/>
                        <a:t>51,000 – 71,000</a:t>
                      </a:r>
                    </a:p>
                  </a:txBody>
                  <a:tcPr marL="59607" marR="59607" marT="29804" marB="29804" anchor="ctr">
                    <a:lnL>
                      <a:noFill/>
                    </a:lnL>
                    <a:lnR>
                      <a:noFill/>
                    </a:lnR>
                    <a:lnT>
                      <a:noFill/>
                    </a:lnT>
                    <a:lnB>
                      <a:noFill/>
                    </a:lnB>
                    <a:noFill/>
                  </a:tcPr>
                </a:tc>
                <a:tc>
                  <a:txBody>
                    <a:bodyPr/>
                    <a:lstStyle/>
                    <a:p>
                      <a:pPr algn="ctr"/>
                      <a:r>
                        <a:rPr lang="en-US" sz="1200"/>
                        <a:t>  2.80</a:t>
                      </a:r>
                    </a:p>
                  </a:txBody>
                  <a:tcPr marL="59607" marR="59607" marT="29804" marB="29804" anchor="ctr">
                    <a:lnL>
                      <a:noFill/>
                    </a:lnL>
                    <a:lnR>
                      <a:noFill/>
                    </a:lnR>
                    <a:lnT>
                      <a:noFill/>
                    </a:lnT>
                    <a:lnB>
                      <a:noFill/>
                    </a:lnB>
                    <a:noFill/>
                  </a:tcPr>
                </a:tc>
                <a:tc>
                  <a:txBody>
                    <a:bodyPr/>
                    <a:lstStyle/>
                    <a:p>
                      <a:pPr algn="ctr"/>
                      <a:r>
                        <a:rPr lang="en-US" sz="1200"/>
                        <a:t>  1.54 </a:t>
                      </a:r>
                    </a:p>
                  </a:txBody>
                  <a:tcPr marL="59607" marR="59607" marT="29804" marB="29804" anchor="ctr">
                    <a:lnL>
                      <a:noFill/>
                    </a:lnL>
                    <a:lnR>
                      <a:noFill/>
                    </a:lnR>
                    <a:lnT>
                      <a:noFill/>
                    </a:lnT>
                    <a:lnB>
                      <a:noFill/>
                    </a:lnB>
                    <a:noFill/>
                  </a:tcPr>
                </a:tc>
                <a:extLst>
                  <a:ext uri="{0D108BD9-81ED-4DB2-BD59-A6C34878D82A}">
                    <a16:rowId xmlns:a16="http://schemas.microsoft.com/office/drawing/2014/main" val="604309661"/>
                  </a:ext>
                </a:extLst>
              </a:tr>
              <a:tr h="386906">
                <a:tc>
                  <a:txBody>
                    <a:bodyPr/>
                    <a:lstStyle/>
                    <a:p>
                      <a:pPr algn="ctr"/>
                      <a:r>
                        <a:rPr lang="en-US" sz="1200"/>
                        <a:t>71,000 – 85,000</a:t>
                      </a:r>
                    </a:p>
                  </a:txBody>
                  <a:tcPr marL="59607" marR="59607" marT="29804" marB="29804" anchor="ctr">
                    <a:lnL>
                      <a:noFill/>
                    </a:lnL>
                    <a:lnR>
                      <a:noFill/>
                    </a:lnR>
                    <a:lnT>
                      <a:noFill/>
                    </a:lnT>
                    <a:lnB>
                      <a:noFill/>
                    </a:lnB>
                    <a:noFill/>
                  </a:tcPr>
                </a:tc>
                <a:tc>
                  <a:txBody>
                    <a:bodyPr/>
                    <a:lstStyle/>
                    <a:p>
                      <a:pPr algn="ctr"/>
                      <a:r>
                        <a:rPr lang="en-US" sz="1200"/>
                        <a:t>  2.00</a:t>
                      </a:r>
                    </a:p>
                  </a:txBody>
                  <a:tcPr marL="59607" marR="59607" marT="29804" marB="29804" anchor="ctr">
                    <a:lnL>
                      <a:noFill/>
                    </a:lnL>
                    <a:lnR>
                      <a:noFill/>
                    </a:lnR>
                    <a:lnT>
                      <a:noFill/>
                    </a:lnT>
                    <a:lnB>
                      <a:noFill/>
                    </a:lnB>
                    <a:noFill/>
                  </a:tcPr>
                </a:tc>
                <a:tc>
                  <a:txBody>
                    <a:bodyPr/>
                    <a:lstStyle/>
                    <a:p>
                      <a:pPr algn="ctr"/>
                      <a:r>
                        <a:rPr lang="en-US" sz="1200" dirty="0"/>
                        <a:t>  1.09 </a:t>
                      </a:r>
                    </a:p>
                  </a:txBody>
                  <a:tcPr marL="59607" marR="59607" marT="29804" marB="29804" anchor="ctr">
                    <a:lnL>
                      <a:noFill/>
                    </a:lnL>
                    <a:lnR>
                      <a:noFill/>
                    </a:lnR>
                    <a:lnT>
                      <a:noFill/>
                    </a:lnT>
                    <a:lnB>
                      <a:noFill/>
                    </a:lnB>
                    <a:noFill/>
                  </a:tcPr>
                </a:tc>
                <a:extLst>
                  <a:ext uri="{0D108BD9-81ED-4DB2-BD59-A6C34878D82A}">
                    <a16:rowId xmlns:a16="http://schemas.microsoft.com/office/drawing/2014/main" val="12384208"/>
                  </a:ext>
                </a:extLst>
              </a:tr>
            </a:tbl>
          </a:graphicData>
        </a:graphic>
      </p:graphicFrame>
    </p:spTree>
    <p:extLst>
      <p:ext uri="{BB962C8B-B14F-4D97-AF65-F5344CB8AC3E}">
        <p14:creationId xmlns:p14="http://schemas.microsoft.com/office/powerpoint/2010/main" val="50596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E11AD-77A8-7350-531B-5F350A697817}"/>
              </a:ext>
            </a:extLst>
          </p:cNvPr>
          <p:cNvSpPr>
            <a:spLocks noGrp="1"/>
          </p:cNvSpPr>
          <p:nvPr>
            <p:ph type="title"/>
          </p:nvPr>
        </p:nvSpPr>
        <p:spPr/>
        <p:txBody>
          <a:bodyPr/>
          <a:lstStyle/>
          <a:p>
            <a:r>
              <a:rPr lang="en-US" dirty="0"/>
              <a:t>Reasons for temperature gradients</a:t>
            </a:r>
          </a:p>
        </p:txBody>
      </p:sp>
      <p:sp>
        <p:nvSpPr>
          <p:cNvPr id="3" name="Content Placeholder 2">
            <a:extLst>
              <a:ext uri="{FF2B5EF4-FFF2-40B4-BE49-F238E27FC236}">
                <a16:creationId xmlns:a16="http://schemas.microsoft.com/office/drawing/2014/main" id="{5A7E763F-C1EA-756A-AA27-69E4EEF812BB}"/>
              </a:ext>
            </a:extLst>
          </p:cNvPr>
          <p:cNvSpPr>
            <a:spLocks noGrp="1"/>
          </p:cNvSpPr>
          <p:nvPr>
            <p:ph idx="1"/>
          </p:nvPr>
        </p:nvSpPr>
        <p:spPr/>
        <p:txBody>
          <a:bodyPr/>
          <a:lstStyle/>
          <a:p>
            <a:r>
              <a:rPr lang="en-US" dirty="0"/>
              <a:t>Troposphere</a:t>
            </a:r>
          </a:p>
          <a:p>
            <a:pPr lvl="1"/>
            <a:r>
              <a:rPr lang="en-US" dirty="0"/>
              <a:t>Ground is heated by solar radiation. The atmosphere provides some amount of insulation. The gradient is made less steep by convection.</a:t>
            </a:r>
          </a:p>
          <a:p>
            <a:r>
              <a:rPr lang="en-US" dirty="0"/>
              <a:t>Stratosphere</a:t>
            </a:r>
          </a:p>
          <a:p>
            <a:pPr lvl="1"/>
            <a:r>
              <a:rPr lang="en-US" dirty="0"/>
              <a:t>Ozone production involves substantial conversion of energy into heat. Thermal convection is impossible here because the temperature gradient points the wrong direction.</a:t>
            </a:r>
          </a:p>
          <a:p>
            <a:r>
              <a:rPr lang="en-US" dirty="0"/>
              <a:t>Mesosphere</a:t>
            </a:r>
          </a:p>
          <a:p>
            <a:pPr lvl="1"/>
            <a:r>
              <a:rPr lang="en-US" dirty="0"/>
              <a:t>Hard to answer. Non-local equilibrium and hard to study because it is too dense for satellites and to diffuse for aircraft/balloons.</a:t>
            </a:r>
          </a:p>
          <a:p>
            <a:endParaRPr lang="en-US" dirty="0"/>
          </a:p>
        </p:txBody>
      </p:sp>
    </p:spTree>
    <p:extLst>
      <p:ext uri="{BB962C8B-B14F-4D97-AF65-F5344CB8AC3E}">
        <p14:creationId xmlns:p14="http://schemas.microsoft.com/office/powerpoint/2010/main" val="3801278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D52B5-DAD0-881B-CBC8-DB9713BBB309}"/>
              </a:ext>
            </a:extLst>
          </p:cNvPr>
          <p:cNvSpPr>
            <a:spLocks noGrp="1"/>
          </p:cNvSpPr>
          <p:nvPr>
            <p:ph type="title"/>
          </p:nvPr>
        </p:nvSpPr>
        <p:spPr/>
        <p:txBody>
          <a:bodyPr/>
          <a:lstStyle/>
          <a:p>
            <a:r>
              <a:rPr lang="en-US" dirty="0"/>
              <a:t>Reasons for temperature- Upper atmosphere</a:t>
            </a:r>
          </a:p>
        </p:txBody>
      </p:sp>
      <p:sp>
        <p:nvSpPr>
          <p:cNvPr id="3" name="Content Placeholder 2">
            <a:extLst>
              <a:ext uri="{FF2B5EF4-FFF2-40B4-BE49-F238E27FC236}">
                <a16:creationId xmlns:a16="http://schemas.microsoft.com/office/drawing/2014/main" id="{C02387E1-76FF-A87D-D7AB-A3CB06125F76}"/>
              </a:ext>
            </a:extLst>
          </p:cNvPr>
          <p:cNvSpPr>
            <a:spLocks noGrp="1"/>
          </p:cNvSpPr>
          <p:nvPr>
            <p:ph idx="1"/>
          </p:nvPr>
        </p:nvSpPr>
        <p:spPr/>
        <p:txBody>
          <a:bodyPr/>
          <a:lstStyle/>
          <a:p>
            <a:r>
              <a:rPr lang="en-US" dirty="0"/>
              <a:t>Thermosphere: The upper part of the thermosphere is heated by highly energetic solar radiation. Temperature then falls as we move lower in the atmosphere due to shielding from the atmosphere above. The thermosphere is largely ionized, resulting in an ability to bounce EM waves off of this region.</a:t>
            </a:r>
          </a:p>
          <a:p>
            <a:endParaRPr lang="en-US" dirty="0"/>
          </a:p>
          <a:p>
            <a:pPr lvl="1"/>
            <a:endParaRPr lang="en-US" dirty="0"/>
          </a:p>
        </p:txBody>
      </p:sp>
    </p:spTree>
    <p:extLst>
      <p:ext uri="{BB962C8B-B14F-4D97-AF65-F5344CB8AC3E}">
        <p14:creationId xmlns:p14="http://schemas.microsoft.com/office/powerpoint/2010/main" val="39794349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2825</TotalTime>
  <Words>310</Words>
  <Application>Microsoft Office PowerPoint</Application>
  <PresentationFormat>Widescreen</PresentationFormat>
  <Paragraphs>60</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Atmospheric Physics!</vt:lpstr>
      <vt:lpstr>The layers</vt:lpstr>
      <vt:lpstr>Key features</vt:lpstr>
      <vt:lpstr>Key features continued</vt:lpstr>
      <vt:lpstr>The temperature lapse function</vt:lpstr>
      <vt:lpstr>Reasons for temperature gradients</vt:lpstr>
      <vt:lpstr>Reasons for temperature- Upper atmosphere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Atmospheric Physics!</dc:title>
  <dc:creator>Jesse Nims</dc:creator>
  <cp:lastModifiedBy>Jesse Nims</cp:lastModifiedBy>
  <cp:revision>1</cp:revision>
  <dcterms:created xsi:type="dcterms:W3CDTF">2024-02-14T16:03:45Z</dcterms:created>
  <dcterms:modified xsi:type="dcterms:W3CDTF">2024-02-16T15:09:15Z</dcterms:modified>
</cp:coreProperties>
</file>