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4" autoAdjust="0"/>
    <p:restoredTop sz="94660"/>
  </p:normalViewPr>
  <p:slideViewPr>
    <p:cSldViewPr snapToGrid="0">
      <p:cViewPr varScale="1">
        <p:scale>
          <a:sx n="90" d="100"/>
          <a:sy n="90" d="100"/>
        </p:scale>
        <p:origin x="25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1B14A-A5A1-9413-9B57-326429A6C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081A8F-F32E-A6CD-D6F2-93160FF3F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0DEE45-A3F3-0080-A2BF-34DACD9B3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09FC-8C08-45D0-BAC3-2BDD23BB4F34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C7806-641B-1635-A4F2-2FEDCA4D6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A2DB4-53A7-2EC3-6BF9-6032ACEEA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A34E8-1679-4899-93AB-2E1FCF5AC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87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C9ADA-7E8F-C08C-7E5D-074CA88FB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B346D-9B07-0355-DB4F-11A714594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29F1E-29E2-00B2-DED3-6A18F730E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09FC-8C08-45D0-BAC3-2BDD23BB4F34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C8E93-9342-F1BF-EFF4-FAB3AB083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31B80-A702-7CE1-7135-E765DCE26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A34E8-1679-4899-93AB-2E1FCF5AC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453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CBAF4-5836-0A2D-99CB-65751A175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D0F5EC-0DB6-F92D-EB14-5C042475A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E642D-7A01-04CF-3C91-BC44697B8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09FC-8C08-45D0-BAC3-2BDD23BB4F34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C4163-8868-AF3C-82CB-73D324E2C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207933-EEDB-50AD-535D-3A61A2379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A34E8-1679-4899-93AB-2E1FCF5AC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617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CB092-BCBF-B44E-CC25-492A8DEB7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4B20D-C92F-954B-195A-A1F7600806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0A2231-B112-37CE-15A8-047B9968B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62A0EF-CC64-6C0F-1F5E-8BED87E4F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09FC-8C08-45D0-BAC3-2BDD23BB4F34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175681-06EF-8C93-442C-EE94996DC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7C646-42D2-58CE-BD06-72D94AC29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A34E8-1679-4899-93AB-2E1FCF5AC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727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D6FAC-2404-74BE-5ADD-6121E2EAE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96C4F-E484-C188-4683-79C9FC447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3682CF-B734-E773-58A4-E8F91138E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49FF25-2238-7F8D-C2E6-53B2C489A4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F91A1D-1D86-6395-A9FD-ADEF4E0BED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1176EC-4847-1363-FCA3-5C1FC6627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09FC-8C08-45D0-BAC3-2BDD23BB4F34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1BA225-8FF2-5516-C5AC-60485FCAA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2F2DD4-618A-794D-C990-90C5F8E35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A34E8-1679-4899-93AB-2E1FCF5AC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04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7F499-9E70-6966-E21A-6669CD0A8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C2E071-09CD-133E-56EB-AC2EB1214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09FC-8C08-45D0-BAC3-2BDD23BB4F34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47880-BC1B-A05C-9B4A-DF26D6DE1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F15CFA-6A00-9CFD-2B65-A904C2337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A34E8-1679-4899-93AB-2E1FCF5AC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31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302D80-D269-577D-5222-0374E1E11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09FC-8C08-45D0-BAC3-2BDD23BB4F34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796A27-D947-8A35-E31A-514C67DE1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A57EF6-D2A8-A5EE-46C5-6C3FF1636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A34E8-1679-4899-93AB-2E1FCF5AC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43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F37C2-73E0-6E37-BAFF-0FB21776A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8C532-345E-519C-9F75-B2508E219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EF7CA2-C9B9-E5C9-A115-6774CEF78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6F1402-6C56-3AF7-CBB0-9C548FA3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09FC-8C08-45D0-BAC3-2BDD23BB4F34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56B292-E988-C409-7F9B-444935376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47178F-C9F8-5EAE-00D1-243854BDC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A34E8-1679-4899-93AB-2E1FCF5AC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588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A9DB7-2D48-4E64-5DDF-50A2AD5A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0B17BA-F165-507A-7206-900639E10B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F28A5-ED71-5DAD-793B-2F8241255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33A110-E98D-E4C6-8CBC-824E6C4B8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09FC-8C08-45D0-BAC3-2BDD23BB4F34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78C8C-0B3A-8FE0-4788-2F2B70714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A301BF-7B95-A6BC-AC43-7B9282EE1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A34E8-1679-4899-93AB-2E1FCF5AC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61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C7A04-BDDD-05ED-98FD-77EC48B6B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3EB897-6FF8-1AEC-6629-44FC6AEA7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7817C-981A-552C-F59E-BB3D3380E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09FC-8C08-45D0-BAC3-2BDD23BB4F34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FA10F-90B2-745D-1108-ADB951881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C0B152-787D-0C15-E475-B03D744B7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A34E8-1679-4899-93AB-2E1FCF5AC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180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49D18B-A76A-1C1A-FD92-523D027539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9CA8B-9033-6DE9-A0C0-FD629D40F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E7F127-774C-E145-8FF4-ADB403BDC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09FC-8C08-45D0-BAC3-2BDD23BB4F34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A006C-1C6D-3983-40A0-113856E04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20390-72E0-DD6E-AFFE-7B830DD46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A34E8-1679-4899-93AB-2E1FCF5AC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11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097D68-0DAD-0542-5D94-65FB626F8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7AF4D3-4A43-54E8-1FAC-4F62F7617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398CD-2270-E538-98A3-382CE8CA83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B09FC-8C08-45D0-BAC3-2BDD23BB4F34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60E0A-D734-A153-86DE-2FB4EE5209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BA19E-41CC-D9EF-7C85-1B158F259F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A34E8-1679-4899-93AB-2E1FCF5AC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194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B9307-6D1F-1C50-40EB-5B43647C70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Thermal, Light, Noise Pollution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3305F7-181A-28F7-6277-739E3C279D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788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4FD94-415F-93CC-3089-37C000F67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Sensitivity to temperature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0B2AC-312F-5D36-D235-EF5CD8517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Water ecosystems are highly sensitive to temperature changes</a:t>
            </a:r>
          </a:p>
          <a:p>
            <a:pPr lvl="1"/>
            <a:r>
              <a:rPr lang="en-US" dirty="0"/>
              <a:t>Plants/algae grow much faster with warm temperatures</a:t>
            </a:r>
          </a:p>
          <a:p>
            <a:pPr lvl="1"/>
            <a:r>
              <a:rPr lang="en-US" dirty="0"/>
              <a:t>Dissolved oxygen decreases with higher temperature</a:t>
            </a:r>
          </a:p>
          <a:p>
            <a:pPr lvl="1"/>
            <a:r>
              <a:rPr lang="en-US" dirty="0"/>
              <a:t>Larger changes will denature proteins</a:t>
            </a:r>
          </a:p>
          <a:p>
            <a:pPr lvl="1"/>
            <a:r>
              <a:rPr lang="en-US" dirty="0"/>
              <a:t>Heavy metals are much more soluble in warm water</a:t>
            </a:r>
          </a:p>
          <a:p>
            <a:r>
              <a:rPr lang="en-US" dirty="0"/>
              <a:t>Some animals are benefitted from warmer waters</a:t>
            </a:r>
          </a:p>
          <a:p>
            <a:pPr lvl="1"/>
            <a:r>
              <a:rPr lang="en-US" dirty="0"/>
              <a:t>Manatees are classic example, artificially warm water increases their geographical range</a:t>
            </a:r>
          </a:p>
          <a:p>
            <a:pPr lvl="1"/>
            <a:r>
              <a:rPr lang="en-US" dirty="0"/>
              <a:t>This isn’t necessarily good because those species are often invasive</a:t>
            </a:r>
          </a:p>
          <a:p>
            <a:r>
              <a:rPr lang="en-US" dirty="0"/>
              <a:t>Most animals are sensitive to about 2 degree Celsius change</a:t>
            </a:r>
          </a:p>
        </p:txBody>
      </p:sp>
    </p:spTree>
    <p:extLst>
      <p:ext uri="{BB962C8B-B14F-4D97-AF65-F5344CB8AC3E}">
        <p14:creationId xmlns:p14="http://schemas.microsoft.com/office/powerpoint/2010/main" val="3616602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8FCAF-BDD2-0EAE-49E0-DB7199492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thermal pollution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AA9D3-DFC4-AC05-2C29-A64FC7539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Power plants</a:t>
            </a:r>
          </a:p>
          <a:p>
            <a:pPr lvl="1"/>
            <a:r>
              <a:rPr lang="en-US" dirty="0"/>
              <a:t>Also can kill species when they are suddenly shut off</a:t>
            </a:r>
          </a:p>
          <a:p>
            <a:pPr lvl="1"/>
            <a:r>
              <a:rPr lang="en-US" dirty="0"/>
              <a:t>Large temperature increase (10 Celsius is common)</a:t>
            </a:r>
          </a:p>
          <a:p>
            <a:r>
              <a:rPr lang="en-US" dirty="0"/>
              <a:t>Runoff in warm weather</a:t>
            </a:r>
          </a:p>
          <a:p>
            <a:r>
              <a:rPr lang="en-US" dirty="0"/>
              <a:t>Dams</a:t>
            </a:r>
          </a:p>
          <a:p>
            <a:pPr lvl="1"/>
            <a:r>
              <a:rPr lang="en-US" dirty="0"/>
              <a:t>Water stays in place longer, thus more solar heating on surface</a:t>
            </a:r>
          </a:p>
          <a:p>
            <a:pPr lvl="1"/>
            <a:r>
              <a:rPr lang="en-US" dirty="0"/>
              <a:t>Cold water settles to the bottom, so bottom may be artificially cold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229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EE4FD-C305-8E07-AA2A-7DFAA326A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thermal pollution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449CA-F86D-02D4-862B-BA6543221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Power plants can switch to closed loop cooling or cooling towers</a:t>
            </a:r>
          </a:p>
          <a:p>
            <a:r>
              <a:rPr lang="en-US" dirty="0"/>
              <a:t>Dams can release water more evenly</a:t>
            </a:r>
          </a:p>
          <a:p>
            <a:r>
              <a:rPr lang="en-US" dirty="0"/>
              <a:t>Runoff can be collected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580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1808C-3836-AA81-7031-265F55E7E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pollution (image darksky.org)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E7CA97-BF63-51C4-47A3-F4237DB856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884" y="1825625"/>
            <a:ext cx="8322231" cy="4351338"/>
          </a:xfrm>
        </p:spPr>
      </p:pic>
    </p:spTree>
    <p:extLst>
      <p:ext uri="{BB962C8B-B14F-4D97-AF65-F5344CB8AC3E}">
        <p14:creationId xmlns:p14="http://schemas.microsoft.com/office/powerpoint/2010/main" val="3623022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9EF-307C-1522-004D-885836A3C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with excess 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A03BB-6E64-6034-FAC9-6A90F9A84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/>
              <a:t>Interferes with animal behavior, particularly for nocturnal organisms</a:t>
            </a:r>
          </a:p>
          <a:p>
            <a:r>
              <a:rPr lang="en-US" dirty="0"/>
              <a:t>Insects are attracted to light</a:t>
            </a:r>
          </a:p>
          <a:p>
            <a:r>
              <a:rPr lang="en-US" dirty="0"/>
              <a:t>Birds are disoriented by lights on tall structures, resulting in collisions</a:t>
            </a:r>
          </a:p>
          <a:p>
            <a:pPr lvl="1"/>
            <a:r>
              <a:rPr lang="en-US" dirty="0"/>
              <a:t>Appears to be improved if lights are shut off at night</a:t>
            </a:r>
          </a:p>
          <a:p>
            <a:r>
              <a:rPr lang="en-US" dirty="0"/>
              <a:t>Turtles use the light reflection to find the ocean, cities disorient them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955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4DBF1-1E25-CAAF-57AD-0623650E4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Non-ecological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E9AA3-E879-EF10-4C21-97C42CB4F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Interferes with astronomical observation</a:t>
            </a:r>
          </a:p>
          <a:p>
            <a:r>
              <a:rPr lang="en-US" dirty="0"/>
              <a:t>Human circadian rhythm is governed by light</a:t>
            </a:r>
          </a:p>
          <a:p>
            <a:pPr lvl="1"/>
            <a:r>
              <a:rPr lang="en-US" dirty="0"/>
              <a:t>Melatonin levels drop dramatically in the presence of any light, but especially blue light</a:t>
            </a:r>
          </a:p>
          <a:p>
            <a:r>
              <a:rPr lang="en-US" dirty="0"/>
              <a:t>New research is linking bright nights to negative health effects potentially beyond sleep deprivation</a:t>
            </a:r>
          </a:p>
        </p:txBody>
      </p:sp>
    </p:spTree>
    <p:extLst>
      <p:ext uri="{BB962C8B-B14F-4D97-AF65-F5344CB8AC3E}">
        <p14:creationId xmlns:p14="http://schemas.microsoft.com/office/powerpoint/2010/main" val="1029923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6D2B0-C469-F43E-E4BC-FB9694395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be 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9D2D4-7FFA-278C-2375-349B93E81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Shut lights off at night</a:t>
            </a:r>
          </a:p>
          <a:p>
            <a:r>
              <a:rPr lang="en-US" dirty="0"/>
              <a:t>Direct lights downwards</a:t>
            </a:r>
          </a:p>
          <a:p>
            <a:r>
              <a:rPr lang="en-US" dirty="0"/>
              <a:t>Make less lights (</a:t>
            </a:r>
            <a:r>
              <a:rPr lang="en-US" dirty="0" err="1"/>
              <a:t>eg</a:t>
            </a:r>
            <a:r>
              <a:rPr lang="en-US" dirty="0"/>
              <a:t> Tucson)</a:t>
            </a:r>
          </a:p>
          <a:p>
            <a:r>
              <a:rPr lang="en-US" dirty="0"/>
              <a:t>Actually pretty hard to deal with</a:t>
            </a:r>
          </a:p>
        </p:txBody>
      </p:sp>
    </p:spTree>
    <p:extLst>
      <p:ext uri="{BB962C8B-B14F-4D97-AF65-F5344CB8AC3E}">
        <p14:creationId xmlns:p14="http://schemas.microsoft.com/office/powerpoint/2010/main" val="4077050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6AF54-E752-7BE6-5CC2-CBFCCC420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 pollution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F2B1D-E243-BD63-4236-802EEBAEE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animals rely on sound and vibration</a:t>
            </a:r>
          </a:p>
          <a:p>
            <a:pPr lvl="1"/>
            <a:r>
              <a:rPr lang="en-US" dirty="0"/>
              <a:t>Bats for echolocation</a:t>
            </a:r>
          </a:p>
          <a:p>
            <a:pPr lvl="1"/>
            <a:r>
              <a:rPr lang="en-US" dirty="0"/>
              <a:t>Whales for communication</a:t>
            </a:r>
          </a:p>
          <a:p>
            <a:pPr lvl="1"/>
            <a:r>
              <a:rPr lang="en-US" dirty="0"/>
              <a:t>Birds for mating and communication</a:t>
            </a:r>
          </a:p>
          <a:p>
            <a:pPr lvl="1"/>
            <a:r>
              <a:rPr lang="en-US" dirty="0"/>
              <a:t>Many invertebrates for predator/prey detection</a:t>
            </a:r>
          </a:p>
          <a:p>
            <a:pPr lvl="2"/>
            <a:r>
              <a:rPr lang="en-US" dirty="0"/>
              <a:t>Hermit crabs…</a:t>
            </a:r>
          </a:p>
          <a:p>
            <a:pPr lvl="2"/>
            <a:r>
              <a:rPr lang="en-US" dirty="0"/>
              <a:t>Squid will ink when loud noises occur, but they appear to desensitize with time.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587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84A0C-7532-A677-7311-BB9817EED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8EBD82-DBDD-03B1-6012-406B277B83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255" y="493513"/>
            <a:ext cx="8733648" cy="6244559"/>
          </a:xfrm>
        </p:spPr>
      </p:pic>
    </p:spTree>
    <p:extLst>
      <p:ext uri="{BB962C8B-B14F-4D97-AF65-F5344CB8AC3E}">
        <p14:creationId xmlns:p14="http://schemas.microsoft.com/office/powerpoint/2010/main" val="2459171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AAAC6-EDD6-0320-4ED6-548BDA5D9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AA6212-2832-BFED-6BDF-95A9F425B4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930" y="1825625"/>
            <a:ext cx="6962140" cy="4351338"/>
          </a:xfrm>
        </p:spPr>
      </p:pic>
    </p:spTree>
    <p:extLst>
      <p:ext uri="{BB962C8B-B14F-4D97-AF65-F5344CB8AC3E}">
        <p14:creationId xmlns:p14="http://schemas.microsoft.com/office/powerpoint/2010/main" val="1448694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338</Words>
  <Application>Microsoft Office PowerPoint</Application>
  <PresentationFormat>Widescreen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Thermal, Light, Noise Pollution</vt:lpstr>
      <vt:lpstr>Sensitivity to temperature</vt:lpstr>
      <vt:lpstr>Sources of thermal pollution</vt:lpstr>
      <vt:lpstr>Reducing thermal pollution</vt:lpstr>
      <vt:lpstr>Light pollution (image darksky.org)</vt:lpstr>
      <vt:lpstr>Issues with excess light</vt:lpstr>
      <vt:lpstr>Non-ecological</vt:lpstr>
      <vt:lpstr>What can be done</vt:lpstr>
      <vt:lpstr>Noise pollution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Thermal, Light, Noise Pollution</dc:title>
  <dc:creator>Jesse Nims</dc:creator>
  <cp:lastModifiedBy>Jesse Nims</cp:lastModifiedBy>
  <cp:revision>2</cp:revision>
  <dcterms:created xsi:type="dcterms:W3CDTF">2024-04-01T16:58:27Z</dcterms:created>
  <dcterms:modified xsi:type="dcterms:W3CDTF">2024-04-01T23:54:57Z</dcterms:modified>
</cp:coreProperties>
</file>