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62" r:id="rId5"/>
    <p:sldId id="263" r:id="rId6"/>
    <p:sldId id="257" r:id="rId7"/>
    <p:sldId id="264" r:id="rId8"/>
    <p:sldId id="265" r:id="rId9"/>
    <p:sldId id="259" r:id="rId10"/>
    <p:sldId id="266" r:id="rId11"/>
    <p:sldId id="269" r:id="rId12"/>
    <p:sldId id="270" r:id="rId13"/>
    <p:sldId id="272" r:id="rId14"/>
    <p:sldId id="267" r:id="rId15"/>
    <p:sldId id="268"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FDA68-E01E-CF70-2F38-E17011928D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97C131-EB42-0D97-D057-52ACB936EE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8BA8F0-4F38-C72E-298E-6479FE323A8D}"/>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5" name="Footer Placeholder 4">
            <a:extLst>
              <a:ext uri="{FF2B5EF4-FFF2-40B4-BE49-F238E27FC236}">
                <a16:creationId xmlns:a16="http://schemas.microsoft.com/office/drawing/2014/main" id="{BC234CC4-4A65-36EA-7D43-B138E5609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0D26D-53F3-F925-DD05-F5D8DEF2AACE}"/>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841124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C895A-18C5-485B-312C-AC01D92080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FF9431-40E9-6276-26B9-DB0E3669B3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7A9303-531D-4D1C-1B29-C1D12C21A8FD}"/>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5" name="Footer Placeholder 4">
            <a:extLst>
              <a:ext uri="{FF2B5EF4-FFF2-40B4-BE49-F238E27FC236}">
                <a16:creationId xmlns:a16="http://schemas.microsoft.com/office/drawing/2014/main" id="{1328D324-AEE0-27A8-F9D7-B7B46554C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1AD02B-9AC1-C952-D5F7-6FF0B85F4E95}"/>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76350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BF341-73A0-BC22-A099-D6F85B5E55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B8D683-888C-A600-D704-ADBF80C854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9EBEB1-6EED-3DEA-60BE-29CC4EF9A86C}"/>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5" name="Footer Placeholder 4">
            <a:extLst>
              <a:ext uri="{FF2B5EF4-FFF2-40B4-BE49-F238E27FC236}">
                <a16:creationId xmlns:a16="http://schemas.microsoft.com/office/drawing/2014/main" id="{53D4C7C1-6370-4347-155D-96D85CF867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092C4-22B6-72FC-F2A0-3F3945D0EA2D}"/>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4025532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C2DE1-579F-ACE9-A10E-6CC39971B8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A1CF21-C9FB-3B5B-4B0F-C727AD645F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3CC530-0675-83AA-36F6-BA8D9FE23F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543784-136D-2A4A-123A-6AB807643418}"/>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6" name="Footer Placeholder 5">
            <a:extLst>
              <a:ext uri="{FF2B5EF4-FFF2-40B4-BE49-F238E27FC236}">
                <a16:creationId xmlns:a16="http://schemas.microsoft.com/office/drawing/2014/main" id="{A722F445-8DBF-8FC5-23D4-DEE96DCA9E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480B2-AE0A-C0EA-45CE-79C8A20C6BCF}"/>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209853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EC40-0A52-4033-EA35-EA41D604EF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7DA8DB-4AFD-E757-9885-96B1E2CE9E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75724A-ED9F-CD59-DD9E-53941FC8F3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862203-6D97-7D2E-A350-2C06090B98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2965CA-FEE4-1BEF-50DE-8D5FA2CB61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3F8C05-F286-9513-7575-112886E829A6}"/>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8" name="Footer Placeholder 7">
            <a:extLst>
              <a:ext uri="{FF2B5EF4-FFF2-40B4-BE49-F238E27FC236}">
                <a16:creationId xmlns:a16="http://schemas.microsoft.com/office/drawing/2014/main" id="{2D7CD26D-BE12-E2EF-1980-D25416C626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7B734F-0CA5-4428-2160-D5EE86C8CCF3}"/>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236891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9633A-649C-1D9F-C91D-C82D80F614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FEF427-EA28-1D93-19BE-B81F591338D9}"/>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4" name="Footer Placeholder 3">
            <a:extLst>
              <a:ext uri="{FF2B5EF4-FFF2-40B4-BE49-F238E27FC236}">
                <a16:creationId xmlns:a16="http://schemas.microsoft.com/office/drawing/2014/main" id="{C7F30A8A-A35A-8036-8F30-935902E7EB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111079-FBF3-2DCE-E485-062FE7A4FF29}"/>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2866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F2F8C0-668E-DAB0-BC72-6670BD524A49}"/>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3" name="Footer Placeholder 2">
            <a:extLst>
              <a:ext uri="{FF2B5EF4-FFF2-40B4-BE49-F238E27FC236}">
                <a16:creationId xmlns:a16="http://schemas.microsoft.com/office/drawing/2014/main" id="{EF403A72-B1BF-E3F0-6772-25BDD8D090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739023-FFDD-E53C-E3B4-181F4B658564}"/>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50316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1C68-8558-9F9B-65C7-62EC8008E7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DC7C22-A336-C69F-C17A-40D3B56BA3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ED745-2749-74C6-33FF-806F83B2B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C9348C-59B8-261F-BFFB-6EC2499E7C89}"/>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6" name="Footer Placeholder 5">
            <a:extLst>
              <a:ext uri="{FF2B5EF4-FFF2-40B4-BE49-F238E27FC236}">
                <a16:creationId xmlns:a16="http://schemas.microsoft.com/office/drawing/2014/main" id="{6403563B-17B9-1812-89DC-936373C73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386083-B263-E654-FC03-CABD84411AC2}"/>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908273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1C90-AA87-C175-9FC2-A25CD0491D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78DB65-BD25-06DA-6AC9-58B3DC9C9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FE6D49-2A76-9B03-C99D-DF2E87DA12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E1494C-2695-D0F0-0B00-DB01CB73DA6D}"/>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6" name="Footer Placeholder 5">
            <a:extLst>
              <a:ext uri="{FF2B5EF4-FFF2-40B4-BE49-F238E27FC236}">
                <a16:creationId xmlns:a16="http://schemas.microsoft.com/office/drawing/2014/main" id="{9DF4405E-3F05-1044-6EF1-A02AF4ADAA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EDDB5F-A9A2-5C1A-7873-D881431A46F3}"/>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1470863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67F46-F9EE-953F-B858-AEF29940C2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34E251-0950-ED8D-EEAB-FC9A049F82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F1722-2DF8-6632-E8A3-CC4763515E60}"/>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5" name="Footer Placeholder 4">
            <a:extLst>
              <a:ext uri="{FF2B5EF4-FFF2-40B4-BE49-F238E27FC236}">
                <a16:creationId xmlns:a16="http://schemas.microsoft.com/office/drawing/2014/main" id="{9A743573-83D3-65FB-2C4D-5A634080D1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0E2BA-ED47-49DC-2928-49F833837F0F}"/>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148205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14910A-6541-6719-7D9B-278947FBE0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746830-A958-C9A2-A639-C69BD89586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5C1423-44DA-05EF-B296-29E72D4C3A34}"/>
              </a:ext>
            </a:extLst>
          </p:cNvPr>
          <p:cNvSpPr>
            <a:spLocks noGrp="1"/>
          </p:cNvSpPr>
          <p:nvPr>
            <p:ph type="dt" sz="half" idx="10"/>
          </p:nvPr>
        </p:nvSpPr>
        <p:spPr/>
        <p:txBody>
          <a:bodyPr/>
          <a:lstStyle/>
          <a:p>
            <a:fld id="{E5514CB9-18D8-4A92-9011-8E1BCE8F2380}" type="datetimeFigureOut">
              <a:rPr lang="en-US" smtClean="0"/>
              <a:t>3/18/2024</a:t>
            </a:fld>
            <a:endParaRPr lang="en-US"/>
          </a:p>
        </p:txBody>
      </p:sp>
      <p:sp>
        <p:nvSpPr>
          <p:cNvPr id="5" name="Footer Placeholder 4">
            <a:extLst>
              <a:ext uri="{FF2B5EF4-FFF2-40B4-BE49-F238E27FC236}">
                <a16:creationId xmlns:a16="http://schemas.microsoft.com/office/drawing/2014/main" id="{F32C47BE-BE66-8293-09F8-CDE4A0DA8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8EE448-7F15-2A8F-BDF5-FCBB8ADC0A83}"/>
              </a:ext>
            </a:extLst>
          </p:cNvPr>
          <p:cNvSpPr>
            <a:spLocks noGrp="1"/>
          </p:cNvSpPr>
          <p:nvPr>
            <p:ph type="sldNum" sz="quarter" idx="12"/>
          </p:nvPr>
        </p:nvSpPr>
        <p:spPr/>
        <p:txBody>
          <a:bodyPr/>
          <a:lstStyle/>
          <a:p>
            <a:fld id="{56F89837-9069-486B-B350-341F6C3D10D7}" type="slidenum">
              <a:rPr lang="en-US" smtClean="0"/>
              <a:t>‹#›</a:t>
            </a:fld>
            <a:endParaRPr lang="en-US"/>
          </a:p>
        </p:txBody>
      </p:sp>
    </p:spTree>
    <p:extLst>
      <p:ext uri="{BB962C8B-B14F-4D97-AF65-F5344CB8AC3E}">
        <p14:creationId xmlns:p14="http://schemas.microsoft.com/office/powerpoint/2010/main" val="349253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86FD08-4F03-8AB7-FE9B-9358B81CE9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2F8BED-9E44-F66A-0749-78BBC23E68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466BE5-855B-81AC-1A70-CF4C1B5979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514CB9-18D8-4A92-9011-8E1BCE8F2380}" type="datetimeFigureOut">
              <a:rPr lang="en-US" smtClean="0"/>
              <a:t>3/18/2024</a:t>
            </a:fld>
            <a:endParaRPr lang="en-US"/>
          </a:p>
        </p:txBody>
      </p:sp>
      <p:sp>
        <p:nvSpPr>
          <p:cNvPr id="5" name="Footer Placeholder 4">
            <a:extLst>
              <a:ext uri="{FF2B5EF4-FFF2-40B4-BE49-F238E27FC236}">
                <a16:creationId xmlns:a16="http://schemas.microsoft.com/office/drawing/2014/main" id="{C133A850-C535-43FE-4B0E-E2F397F284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B43E20-9B13-900D-B6F7-CBB50CFFD8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F89837-9069-486B-B350-341F6C3D10D7}" type="slidenum">
              <a:rPr lang="en-US" smtClean="0"/>
              <a:t>‹#›</a:t>
            </a:fld>
            <a:endParaRPr lang="en-US"/>
          </a:p>
        </p:txBody>
      </p:sp>
    </p:spTree>
    <p:extLst>
      <p:ext uri="{BB962C8B-B14F-4D97-AF65-F5344CB8AC3E}">
        <p14:creationId xmlns:p14="http://schemas.microsoft.com/office/powerpoint/2010/main" val="3211431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EA75-A613-C666-EE9C-2F0ED2D56EC4}"/>
              </a:ext>
            </a:extLst>
          </p:cNvPr>
          <p:cNvSpPr>
            <a:spLocks noGrp="1"/>
          </p:cNvSpPr>
          <p:nvPr>
            <p:ph type="ctrTitle"/>
          </p:nvPr>
        </p:nvSpPr>
        <p:spPr/>
        <p:txBody>
          <a:bodyPr/>
          <a:lstStyle/>
          <a:p>
            <a:r>
              <a:rPr lang="en-US" dirty="0"/>
              <a:t>Environmental History and Legislation</a:t>
            </a:r>
          </a:p>
        </p:txBody>
      </p:sp>
      <p:sp>
        <p:nvSpPr>
          <p:cNvPr id="3" name="Subtitle 2">
            <a:extLst>
              <a:ext uri="{FF2B5EF4-FFF2-40B4-BE49-F238E27FC236}">
                <a16:creationId xmlns:a16="http://schemas.microsoft.com/office/drawing/2014/main" id="{6DC299B8-0C59-80EB-F58F-E0B9BA329026}"/>
              </a:ext>
            </a:extLst>
          </p:cNvPr>
          <p:cNvSpPr>
            <a:spLocks noGrp="1"/>
          </p:cNvSpPr>
          <p:nvPr>
            <p:ph type="subTitle" idx="1"/>
          </p:nvPr>
        </p:nvSpPr>
        <p:spPr>
          <a:xfrm>
            <a:off x="1524000" y="3509963"/>
            <a:ext cx="9144000" cy="1655762"/>
          </a:xfrm>
        </p:spPr>
        <p:txBody>
          <a:bodyPr/>
          <a:lstStyle/>
          <a:p>
            <a:endParaRPr lang="en-US"/>
          </a:p>
        </p:txBody>
      </p:sp>
    </p:spTree>
    <p:extLst>
      <p:ext uri="{BB962C8B-B14F-4D97-AF65-F5344CB8AC3E}">
        <p14:creationId xmlns:p14="http://schemas.microsoft.com/office/powerpoint/2010/main" val="1778691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443C0-D3CE-B668-9DB0-281CBF4498DD}"/>
              </a:ext>
            </a:extLst>
          </p:cNvPr>
          <p:cNvSpPr>
            <a:spLocks noGrp="1"/>
          </p:cNvSpPr>
          <p:nvPr>
            <p:ph type="title"/>
          </p:nvPr>
        </p:nvSpPr>
        <p:spPr/>
        <p:txBody>
          <a:bodyPr/>
          <a:lstStyle/>
          <a:p>
            <a:r>
              <a:rPr lang="en-US" dirty="0"/>
              <a:t>The state of things before legislation</a:t>
            </a:r>
          </a:p>
        </p:txBody>
      </p:sp>
      <p:sp>
        <p:nvSpPr>
          <p:cNvPr id="3" name="Content Placeholder 2">
            <a:extLst>
              <a:ext uri="{FF2B5EF4-FFF2-40B4-BE49-F238E27FC236}">
                <a16:creationId xmlns:a16="http://schemas.microsoft.com/office/drawing/2014/main" id="{9CCC2691-9EED-3BA4-66B9-CB3ECE910588}"/>
              </a:ext>
            </a:extLst>
          </p:cNvPr>
          <p:cNvSpPr>
            <a:spLocks noGrp="1"/>
          </p:cNvSpPr>
          <p:nvPr>
            <p:ph idx="1"/>
          </p:nvPr>
        </p:nvSpPr>
        <p:spPr/>
        <p:txBody>
          <a:bodyPr/>
          <a:lstStyle/>
          <a:p>
            <a:r>
              <a:rPr lang="en-US" dirty="0"/>
              <a:t>TEL is almost universal in gasoline</a:t>
            </a:r>
          </a:p>
          <a:p>
            <a:pPr lvl="1"/>
            <a:r>
              <a:rPr lang="en-US" dirty="0"/>
              <a:t>Prevents premature detonation, allowing for higher compression</a:t>
            </a:r>
          </a:p>
          <a:p>
            <a:pPr lvl="2"/>
            <a:r>
              <a:rPr lang="en-US" dirty="0"/>
              <a:t>Improves fuel economy slightly</a:t>
            </a:r>
          </a:p>
          <a:p>
            <a:pPr lvl="2"/>
            <a:r>
              <a:rPr lang="en-US" dirty="0"/>
              <a:t>Improves vehicle performance substantially</a:t>
            </a:r>
          </a:p>
          <a:p>
            <a:pPr lvl="1"/>
            <a:r>
              <a:rPr lang="en-US" dirty="0"/>
              <a:t>Toxicity of lead was somewhat known since antiquity</a:t>
            </a:r>
          </a:p>
          <a:p>
            <a:pPr lvl="2"/>
            <a:r>
              <a:rPr lang="en-US" dirty="0" err="1"/>
              <a:t>Nicander</a:t>
            </a:r>
            <a:r>
              <a:rPr lang="en-US" dirty="0"/>
              <a:t> documented poisoning from lead carbonate in his poetry  (circa 200 BCE)</a:t>
            </a:r>
          </a:p>
          <a:p>
            <a:pPr lvl="2"/>
            <a:r>
              <a:rPr lang="en-US" dirty="0"/>
              <a:t>Pliny the Elder documented toxicity of lead fumes (circa 50 CE)</a:t>
            </a:r>
          </a:p>
          <a:p>
            <a:pPr lvl="2"/>
            <a:r>
              <a:rPr lang="en-US" dirty="0" err="1"/>
              <a:t>Dioscorides</a:t>
            </a:r>
            <a:r>
              <a:rPr lang="en-US" dirty="0"/>
              <a:t> documented the toxicity of some lead compounds when eaten (circa 70 CE)</a:t>
            </a:r>
          </a:p>
          <a:p>
            <a:endParaRPr lang="en-US" dirty="0"/>
          </a:p>
          <a:p>
            <a:pPr lvl="2"/>
            <a:endParaRPr lang="en-US" dirty="0"/>
          </a:p>
        </p:txBody>
      </p:sp>
    </p:spTree>
    <p:extLst>
      <p:ext uri="{BB962C8B-B14F-4D97-AF65-F5344CB8AC3E}">
        <p14:creationId xmlns:p14="http://schemas.microsoft.com/office/powerpoint/2010/main" val="298181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9BD8-44AB-9148-EC03-F2AB6EFE018B}"/>
              </a:ext>
            </a:extLst>
          </p:cNvPr>
          <p:cNvSpPr>
            <a:spLocks noGrp="1"/>
          </p:cNvSpPr>
          <p:nvPr>
            <p:ph type="title"/>
          </p:nvPr>
        </p:nvSpPr>
        <p:spPr/>
        <p:txBody>
          <a:bodyPr/>
          <a:lstStyle/>
          <a:p>
            <a:r>
              <a:rPr lang="en-US" dirty="0"/>
              <a:t>State before legislation 2</a:t>
            </a:r>
          </a:p>
        </p:txBody>
      </p:sp>
      <p:sp>
        <p:nvSpPr>
          <p:cNvPr id="3" name="Content Placeholder 2">
            <a:extLst>
              <a:ext uri="{FF2B5EF4-FFF2-40B4-BE49-F238E27FC236}">
                <a16:creationId xmlns:a16="http://schemas.microsoft.com/office/drawing/2014/main" id="{4C92A1E5-CF94-814B-1399-49F351C541A4}"/>
              </a:ext>
            </a:extLst>
          </p:cNvPr>
          <p:cNvSpPr>
            <a:spLocks noGrp="1"/>
          </p:cNvSpPr>
          <p:nvPr>
            <p:ph idx="1"/>
          </p:nvPr>
        </p:nvSpPr>
        <p:spPr/>
        <p:txBody>
          <a:bodyPr>
            <a:normAutofit fontScale="77500" lnSpcReduction="20000"/>
          </a:bodyPr>
          <a:lstStyle/>
          <a:p>
            <a:r>
              <a:rPr lang="en-US" dirty="0"/>
              <a:t>Cuyahoga River had caught fire several times (probably 14 according to most sources), with little attention until the famous 1969 fire</a:t>
            </a:r>
          </a:p>
          <a:p>
            <a:r>
              <a:rPr lang="en-US" dirty="0"/>
              <a:t>Kent State Forum 1968: From 1,000 feet [300 m] below Lower Harvard Bridge to Newburgh and South Shore Railroad Bridge, the channel becomes wider and deeper and the level is controlled by Lake Erie. Downstream of the railroad bridge to the harbor, the depth is held constant by dredging, and the width is maintained by piling along both banks. The surface is covered with the brown oily film observed upstream as far as the Southerly Plant effluent. In addition, large quantities of black heavy oil floating in slicks, sometimes several inches thick, are observed frequently. Debris and trash are commonly caught up in these slicks forming an unsightly floating mess. Anaerobic action is common as the dissolved oxygen is seldom above a fraction of a part per million. The discharge of cooling water increases the temperature by 10 to 15 °F [5.6 to 8.3 °C]. The velocity is negligible, and sludge accumulates on the bottom. Animal life does not exist. Only the algae Oscillatoria grows along the piers above the water line. The color changes from gray-brown to rusty brown as the river proceeds downstream. Transparency is less than 0.5 feet [0.15 m] in this reach. This entire reach is grossly polluted.</a:t>
            </a:r>
          </a:p>
          <a:p>
            <a:endParaRPr lang="en-US" dirty="0"/>
          </a:p>
        </p:txBody>
      </p:sp>
    </p:spTree>
    <p:extLst>
      <p:ext uri="{BB962C8B-B14F-4D97-AF65-F5344CB8AC3E}">
        <p14:creationId xmlns:p14="http://schemas.microsoft.com/office/powerpoint/2010/main" val="1851506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14D85-FE76-9BBE-F5AE-D3870B21C3C4}"/>
              </a:ext>
            </a:extLst>
          </p:cNvPr>
          <p:cNvSpPr>
            <a:spLocks noGrp="1"/>
          </p:cNvSpPr>
          <p:nvPr>
            <p:ph type="title"/>
          </p:nvPr>
        </p:nvSpPr>
        <p:spPr/>
        <p:txBody>
          <a:bodyPr/>
          <a:lstStyle/>
          <a:p>
            <a:r>
              <a:rPr lang="en-US" dirty="0"/>
              <a:t>State before legislation 3</a:t>
            </a:r>
          </a:p>
        </p:txBody>
      </p:sp>
      <p:sp>
        <p:nvSpPr>
          <p:cNvPr id="3" name="Content Placeholder 2">
            <a:extLst>
              <a:ext uri="{FF2B5EF4-FFF2-40B4-BE49-F238E27FC236}">
                <a16:creationId xmlns:a16="http://schemas.microsoft.com/office/drawing/2014/main" id="{8E68C6CB-EE40-7F5E-98D7-F1078147DE24}"/>
              </a:ext>
            </a:extLst>
          </p:cNvPr>
          <p:cNvSpPr>
            <a:spLocks noGrp="1"/>
          </p:cNvSpPr>
          <p:nvPr>
            <p:ph idx="1"/>
          </p:nvPr>
        </p:nvSpPr>
        <p:spPr/>
        <p:txBody>
          <a:bodyPr/>
          <a:lstStyle/>
          <a:p>
            <a:r>
              <a:rPr lang="en-US" dirty="0"/>
              <a:t>Lead pipes became relatively common starting in mid 1800s</a:t>
            </a:r>
          </a:p>
          <a:p>
            <a:r>
              <a:rPr lang="en-US" dirty="0"/>
              <a:t>In 1900 roughly 70% of cities in USA had lead pipes, including nearly all major cities</a:t>
            </a:r>
          </a:p>
          <a:p>
            <a:r>
              <a:rPr lang="en-US" dirty="0"/>
              <a:t>Toxicity was known and documented, concerns from physicians, researchers were ignored in favor of ease of installation</a:t>
            </a:r>
          </a:p>
          <a:p>
            <a:r>
              <a:rPr lang="en-US" dirty="0"/>
              <a:t>Lead industry was able to lobby to keep lead based pipe installation</a:t>
            </a:r>
          </a:p>
        </p:txBody>
      </p:sp>
    </p:spTree>
    <p:extLst>
      <p:ext uri="{BB962C8B-B14F-4D97-AF65-F5344CB8AC3E}">
        <p14:creationId xmlns:p14="http://schemas.microsoft.com/office/powerpoint/2010/main" val="3231199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41A6-D961-FDAD-66CB-047EBB6AFA9C}"/>
              </a:ext>
            </a:extLst>
          </p:cNvPr>
          <p:cNvSpPr>
            <a:spLocks noGrp="1"/>
          </p:cNvSpPr>
          <p:nvPr>
            <p:ph type="title"/>
          </p:nvPr>
        </p:nvSpPr>
        <p:spPr/>
        <p:txBody>
          <a:bodyPr/>
          <a:lstStyle/>
          <a:p>
            <a:r>
              <a:rPr lang="en-US" dirty="0"/>
              <a:t>The beginning 1899</a:t>
            </a:r>
          </a:p>
        </p:txBody>
      </p:sp>
      <p:sp>
        <p:nvSpPr>
          <p:cNvPr id="3" name="Content Placeholder 2">
            <a:extLst>
              <a:ext uri="{FF2B5EF4-FFF2-40B4-BE49-F238E27FC236}">
                <a16:creationId xmlns:a16="http://schemas.microsoft.com/office/drawing/2014/main" id="{B36F9B31-96CD-1F5F-98DE-5376285A0FE8}"/>
              </a:ext>
            </a:extLst>
          </p:cNvPr>
          <p:cNvSpPr>
            <a:spLocks noGrp="1"/>
          </p:cNvSpPr>
          <p:nvPr>
            <p:ph idx="1"/>
          </p:nvPr>
        </p:nvSpPr>
        <p:spPr/>
        <p:txBody>
          <a:bodyPr/>
          <a:lstStyle/>
          <a:p>
            <a:r>
              <a:rPr lang="en-US" dirty="0"/>
              <a:t>Rivers and harbors act makes it block streams or discharge refuse into waters</a:t>
            </a:r>
          </a:p>
          <a:p>
            <a:pPr lvl="1"/>
            <a:r>
              <a:rPr lang="en-US" dirty="0"/>
              <a:t>Regarded as first environmental legislation in USA</a:t>
            </a:r>
          </a:p>
          <a:p>
            <a:pPr lvl="1"/>
            <a:r>
              <a:rPr lang="en-US" dirty="0"/>
              <a:t>Initially concerned only with garbage that would interfere with boat traffic (without a permit)</a:t>
            </a:r>
          </a:p>
          <a:p>
            <a:pPr lvl="1"/>
            <a:r>
              <a:rPr lang="en-US" dirty="0"/>
              <a:t>Later interpreted to include industrial wastes</a:t>
            </a:r>
          </a:p>
        </p:txBody>
      </p:sp>
    </p:spTree>
    <p:extLst>
      <p:ext uri="{BB962C8B-B14F-4D97-AF65-F5344CB8AC3E}">
        <p14:creationId xmlns:p14="http://schemas.microsoft.com/office/powerpoint/2010/main" val="601644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139B-0307-3325-F7C1-DCE6B9588C0C}"/>
              </a:ext>
            </a:extLst>
          </p:cNvPr>
          <p:cNvSpPr>
            <a:spLocks noGrp="1"/>
          </p:cNvSpPr>
          <p:nvPr>
            <p:ph type="title"/>
          </p:nvPr>
        </p:nvSpPr>
        <p:spPr/>
        <p:txBody>
          <a:bodyPr/>
          <a:lstStyle/>
          <a:p>
            <a:r>
              <a:rPr lang="en-US" dirty="0"/>
              <a:t>Air pollution control act (1955)</a:t>
            </a:r>
          </a:p>
        </p:txBody>
      </p:sp>
      <p:sp>
        <p:nvSpPr>
          <p:cNvPr id="3" name="Content Placeholder 2">
            <a:extLst>
              <a:ext uri="{FF2B5EF4-FFF2-40B4-BE49-F238E27FC236}">
                <a16:creationId xmlns:a16="http://schemas.microsoft.com/office/drawing/2014/main" id="{AB0865F4-317E-9561-D644-9D9F46BAA5C4}"/>
              </a:ext>
            </a:extLst>
          </p:cNvPr>
          <p:cNvSpPr>
            <a:spLocks noGrp="1"/>
          </p:cNvSpPr>
          <p:nvPr>
            <p:ph idx="1"/>
          </p:nvPr>
        </p:nvSpPr>
        <p:spPr/>
        <p:txBody>
          <a:bodyPr/>
          <a:lstStyle/>
          <a:p>
            <a:r>
              <a:rPr lang="en-US" dirty="0"/>
              <a:t>Leaves actual control up to states</a:t>
            </a:r>
          </a:p>
          <a:p>
            <a:r>
              <a:rPr lang="en-US" dirty="0"/>
              <a:t>Authorizes/funds research into air pollution</a:t>
            </a:r>
          </a:p>
        </p:txBody>
      </p:sp>
    </p:spTree>
    <p:extLst>
      <p:ext uri="{BB962C8B-B14F-4D97-AF65-F5344CB8AC3E}">
        <p14:creationId xmlns:p14="http://schemas.microsoft.com/office/powerpoint/2010/main" val="3853643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06334-1682-53E7-E596-34593C67E6FE}"/>
              </a:ext>
            </a:extLst>
          </p:cNvPr>
          <p:cNvSpPr>
            <a:spLocks noGrp="1"/>
          </p:cNvSpPr>
          <p:nvPr>
            <p:ph type="title"/>
          </p:nvPr>
        </p:nvSpPr>
        <p:spPr/>
        <p:txBody>
          <a:bodyPr/>
          <a:lstStyle/>
          <a:p>
            <a:r>
              <a:rPr lang="en-US" dirty="0"/>
              <a:t>EPA Creation</a:t>
            </a:r>
          </a:p>
        </p:txBody>
      </p:sp>
      <p:sp>
        <p:nvSpPr>
          <p:cNvPr id="3" name="Content Placeholder 2">
            <a:extLst>
              <a:ext uri="{FF2B5EF4-FFF2-40B4-BE49-F238E27FC236}">
                <a16:creationId xmlns:a16="http://schemas.microsoft.com/office/drawing/2014/main" id="{C894E0F8-496C-B8F5-27F9-6C625760F29C}"/>
              </a:ext>
            </a:extLst>
          </p:cNvPr>
          <p:cNvSpPr>
            <a:spLocks noGrp="1"/>
          </p:cNvSpPr>
          <p:nvPr>
            <p:ph idx="1"/>
          </p:nvPr>
        </p:nvSpPr>
        <p:spPr/>
        <p:txBody>
          <a:bodyPr/>
          <a:lstStyle/>
          <a:p>
            <a:r>
              <a:rPr lang="en-US" dirty="0"/>
              <a:t>Nixon gave a list of environmental </a:t>
            </a:r>
            <a:r>
              <a:rPr lang="en-US" dirty="0" err="1"/>
              <a:t>recomendations</a:t>
            </a:r>
            <a:r>
              <a:rPr lang="en-US" dirty="0"/>
              <a:t> to Congress in 1970. These included:</a:t>
            </a:r>
          </a:p>
          <a:p>
            <a:pPr lvl="1"/>
            <a:r>
              <a:rPr lang="en-US" dirty="0"/>
              <a:t>Asking for national air quality standards/emission regulations</a:t>
            </a:r>
          </a:p>
          <a:p>
            <a:pPr lvl="1"/>
            <a:r>
              <a:rPr lang="en-US" dirty="0"/>
              <a:t>Asking for end to dumping in Great Lakes</a:t>
            </a:r>
          </a:p>
          <a:p>
            <a:pPr lvl="1"/>
            <a:r>
              <a:rPr lang="en-US" dirty="0"/>
              <a:t>Asked for 4 billion dollars for improvement of water treatment facilities</a:t>
            </a:r>
          </a:p>
          <a:p>
            <a:pPr lvl="1"/>
            <a:r>
              <a:rPr lang="en-US" dirty="0"/>
              <a:t>The establishment of a national agency to oversee these and other regulations (EPA)</a:t>
            </a:r>
          </a:p>
          <a:p>
            <a:pPr lvl="1"/>
            <a:endParaRPr lang="en-US" dirty="0"/>
          </a:p>
        </p:txBody>
      </p:sp>
    </p:spTree>
    <p:extLst>
      <p:ext uri="{BB962C8B-B14F-4D97-AF65-F5344CB8AC3E}">
        <p14:creationId xmlns:p14="http://schemas.microsoft.com/office/powerpoint/2010/main" val="3906102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E571-EC27-57CC-E483-7EBDEEAAE9DF}"/>
              </a:ext>
            </a:extLst>
          </p:cNvPr>
          <p:cNvSpPr>
            <a:spLocks noGrp="1"/>
          </p:cNvSpPr>
          <p:nvPr>
            <p:ph type="title"/>
          </p:nvPr>
        </p:nvSpPr>
        <p:spPr/>
        <p:txBody>
          <a:bodyPr/>
          <a:lstStyle/>
          <a:p>
            <a:r>
              <a:rPr lang="en-US" dirty="0"/>
              <a:t>EPA authority</a:t>
            </a:r>
          </a:p>
        </p:txBody>
      </p:sp>
      <p:sp>
        <p:nvSpPr>
          <p:cNvPr id="3" name="Content Placeholder 2">
            <a:extLst>
              <a:ext uri="{FF2B5EF4-FFF2-40B4-BE49-F238E27FC236}">
                <a16:creationId xmlns:a16="http://schemas.microsoft.com/office/drawing/2014/main" id="{3A1E857F-DBC8-AE52-02A2-2851DDA1A459}"/>
              </a:ext>
            </a:extLst>
          </p:cNvPr>
          <p:cNvSpPr>
            <a:spLocks noGrp="1"/>
          </p:cNvSpPr>
          <p:nvPr>
            <p:ph idx="1"/>
          </p:nvPr>
        </p:nvSpPr>
        <p:spPr/>
        <p:txBody>
          <a:bodyPr/>
          <a:lstStyle/>
          <a:p>
            <a:r>
              <a:rPr lang="en-US" dirty="0"/>
              <a:t>Research pollutants</a:t>
            </a:r>
          </a:p>
          <a:p>
            <a:r>
              <a:rPr lang="en-US" dirty="0"/>
              <a:t>Monitor condition of environment</a:t>
            </a:r>
          </a:p>
          <a:p>
            <a:r>
              <a:rPr lang="en-US" dirty="0"/>
              <a:t>Set limits for specific pollutants (shared authority with states)</a:t>
            </a:r>
          </a:p>
          <a:p>
            <a:endParaRPr lang="en-US" dirty="0"/>
          </a:p>
        </p:txBody>
      </p:sp>
    </p:spTree>
    <p:extLst>
      <p:ext uri="{BB962C8B-B14F-4D97-AF65-F5344CB8AC3E}">
        <p14:creationId xmlns:p14="http://schemas.microsoft.com/office/powerpoint/2010/main" val="1698242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9CB4-022D-A433-563C-6004AF5BE05F}"/>
              </a:ext>
            </a:extLst>
          </p:cNvPr>
          <p:cNvSpPr>
            <a:spLocks noGrp="1"/>
          </p:cNvSpPr>
          <p:nvPr>
            <p:ph type="title"/>
          </p:nvPr>
        </p:nvSpPr>
        <p:spPr/>
        <p:txBody>
          <a:bodyPr/>
          <a:lstStyle/>
          <a:p>
            <a:r>
              <a:rPr lang="en-US" dirty="0"/>
              <a:t>Clean air act</a:t>
            </a:r>
          </a:p>
        </p:txBody>
      </p:sp>
      <p:sp>
        <p:nvSpPr>
          <p:cNvPr id="3" name="Content Placeholder 2">
            <a:extLst>
              <a:ext uri="{FF2B5EF4-FFF2-40B4-BE49-F238E27FC236}">
                <a16:creationId xmlns:a16="http://schemas.microsoft.com/office/drawing/2014/main" id="{9D90938F-9376-6DC3-30E1-DE3842A86CEF}"/>
              </a:ext>
            </a:extLst>
          </p:cNvPr>
          <p:cNvSpPr>
            <a:spLocks noGrp="1"/>
          </p:cNvSpPr>
          <p:nvPr>
            <p:ph idx="1"/>
          </p:nvPr>
        </p:nvSpPr>
        <p:spPr/>
        <p:txBody>
          <a:bodyPr/>
          <a:lstStyle/>
          <a:p>
            <a:r>
              <a:rPr lang="en-US" dirty="0"/>
              <a:t>Technically the 1963 act was the one titled the clean air act, but a 1970 act is also usually referred to as the clean air act</a:t>
            </a:r>
          </a:p>
          <a:p>
            <a:r>
              <a:rPr lang="en-US" dirty="0"/>
              <a:t>Regulates motor vehicle emissions, prevents states from setting more strict regulations</a:t>
            </a:r>
          </a:p>
          <a:p>
            <a:pPr lvl="1"/>
            <a:r>
              <a:rPr lang="en-US" dirty="0"/>
              <a:t>Exception for California due to major smog issues. In practice this means that California dictates motor vehicle emission laws.</a:t>
            </a:r>
          </a:p>
          <a:p>
            <a:endParaRPr lang="en-US" dirty="0"/>
          </a:p>
        </p:txBody>
      </p:sp>
    </p:spTree>
    <p:extLst>
      <p:ext uri="{BB962C8B-B14F-4D97-AF65-F5344CB8AC3E}">
        <p14:creationId xmlns:p14="http://schemas.microsoft.com/office/powerpoint/2010/main" val="3348515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F967E-F431-ECAF-E651-C654FA53A5B2}"/>
              </a:ext>
            </a:extLst>
          </p:cNvPr>
          <p:cNvSpPr>
            <a:spLocks noGrp="1"/>
          </p:cNvSpPr>
          <p:nvPr>
            <p:ph type="title"/>
          </p:nvPr>
        </p:nvSpPr>
        <p:spPr/>
        <p:txBody>
          <a:bodyPr/>
          <a:lstStyle/>
          <a:p>
            <a:r>
              <a:rPr lang="en-US" dirty="0"/>
              <a:t>NAAQS</a:t>
            </a:r>
          </a:p>
        </p:txBody>
      </p:sp>
      <p:sp>
        <p:nvSpPr>
          <p:cNvPr id="3" name="Content Placeholder 2">
            <a:extLst>
              <a:ext uri="{FF2B5EF4-FFF2-40B4-BE49-F238E27FC236}">
                <a16:creationId xmlns:a16="http://schemas.microsoft.com/office/drawing/2014/main" id="{8E646C60-D1D8-7EB8-7BF9-EB37D78D0FDF}"/>
              </a:ext>
            </a:extLst>
          </p:cNvPr>
          <p:cNvSpPr>
            <a:spLocks noGrp="1"/>
          </p:cNvSpPr>
          <p:nvPr>
            <p:ph idx="1"/>
          </p:nvPr>
        </p:nvSpPr>
        <p:spPr/>
        <p:txBody>
          <a:bodyPr/>
          <a:lstStyle/>
          <a:p>
            <a:r>
              <a:rPr lang="en-US" dirty="0"/>
              <a:t>Ozone</a:t>
            </a:r>
          </a:p>
          <a:p>
            <a:r>
              <a:rPr lang="en-US" dirty="0"/>
              <a:t>PM2.5/PM10</a:t>
            </a:r>
          </a:p>
          <a:p>
            <a:r>
              <a:rPr lang="en-US" dirty="0"/>
              <a:t>Lead</a:t>
            </a:r>
          </a:p>
          <a:p>
            <a:r>
              <a:rPr lang="en-US" dirty="0"/>
              <a:t>CO</a:t>
            </a:r>
          </a:p>
          <a:p>
            <a:r>
              <a:rPr lang="en-US" dirty="0" err="1"/>
              <a:t>SOx</a:t>
            </a:r>
            <a:endParaRPr lang="en-US" dirty="0"/>
          </a:p>
          <a:p>
            <a:r>
              <a:rPr lang="en-US" dirty="0"/>
              <a:t>NOx</a:t>
            </a:r>
          </a:p>
          <a:p>
            <a:r>
              <a:rPr lang="en-US" dirty="0"/>
              <a:t>EPA must set standards for all these pollutants</a:t>
            </a:r>
          </a:p>
        </p:txBody>
      </p:sp>
    </p:spTree>
    <p:extLst>
      <p:ext uri="{BB962C8B-B14F-4D97-AF65-F5344CB8AC3E}">
        <p14:creationId xmlns:p14="http://schemas.microsoft.com/office/powerpoint/2010/main" val="2459287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BE73-A3C1-055B-C6A5-D6FE9F03D4F6}"/>
              </a:ext>
            </a:extLst>
          </p:cNvPr>
          <p:cNvSpPr>
            <a:spLocks noGrp="1"/>
          </p:cNvSpPr>
          <p:nvPr>
            <p:ph type="title"/>
          </p:nvPr>
        </p:nvSpPr>
        <p:spPr/>
        <p:txBody>
          <a:bodyPr/>
          <a:lstStyle/>
          <a:p>
            <a:r>
              <a:rPr lang="en-US" dirty="0"/>
              <a:t>Has been amended several times. </a:t>
            </a:r>
          </a:p>
        </p:txBody>
      </p:sp>
      <p:sp>
        <p:nvSpPr>
          <p:cNvPr id="3" name="Content Placeholder 2">
            <a:extLst>
              <a:ext uri="{FF2B5EF4-FFF2-40B4-BE49-F238E27FC236}">
                <a16:creationId xmlns:a16="http://schemas.microsoft.com/office/drawing/2014/main" id="{4E00A06E-3CB4-0721-BD7B-6DB06CD08DBC}"/>
              </a:ext>
            </a:extLst>
          </p:cNvPr>
          <p:cNvSpPr>
            <a:spLocks noGrp="1"/>
          </p:cNvSpPr>
          <p:nvPr>
            <p:ph idx="1"/>
          </p:nvPr>
        </p:nvSpPr>
        <p:spPr/>
        <p:txBody>
          <a:bodyPr/>
          <a:lstStyle/>
          <a:p>
            <a:r>
              <a:rPr lang="en-US" dirty="0"/>
              <a:t>1990 H.W. Bush asked for increased regulatory ability to address acid rain, urban pollution and toxic emissions</a:t>
            </a:r>
          </a:p>
          <a:p>
            <a:r>
              <a:rPr lang="en-US" dirty="0"/>
              <a:t>Granted by house and senate, additional provisions added for phaseout of ozone depleting substances (notably CFCs) as in the Montreal protocol.</a:t>
            </a:r>
          </a:p>
          <a:p>
            <a:r>
              <a:rPr lang="en-US" dirty="0"/>
              <a:t>Established cap-and-trade system for dealing with sulfur dioxide</a:t>
            </a:r>
          </a:p>
          <a:p>
            <a:pPr lvl="1"/>
            <a:r>
              <a:rPr lang="en-US" dirty="0"/>
              <a:t>Would later be expanded to NOx compounds as well</a:t>
            </a:r>
          </a:p>
          <a:p>
            <a:pPr lvl="1"/>
            <a:r>
              <a:rPr lang="en-US" dirty="0"/>
              <a:t>Many have argued for cap-and-trade on carbon dioxide as well</a:t>
            </a:r>
          </a:p>
        </p:txBody>
      </p:sp>
    </p:spTree>
    <p:extLst>
      <p:ext uri="{BB962C8B-B14F-4D97-AF65-F5344CB8AC3E}">
        <p14:creationId xmlns:p14="http://schemas.microsoft.com/office/powerpoint/2010/main" val="2598263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ED84-5D6A-18DE-9D87-2F485BBF5EEB}"/>
              </a:ext>
            </a:extLst>
          </p:cNvPr>
          <p:cNvSpPr>
            <a:spLocks noGrp="1"/>
          </p:cNvSpPr>
          <p:nvPr>
            <p:ph type="title"/>
          </p:nvPr>
        </p:nvSpPr>
        <p:spPr/>
        <p:txBody>
          <a:bodyPr/>
          <a:lstStyle/>
          <a:p>
            <a:r>
              <a:rPr lang="en-US" dirty="0"/>
              <a:t>1977 amendments</a:t>
            </a:r>
          </a:p>
        </p:txBody>
      </p:sp>
      <p:sp>
        <p:nvSpPr>
          <p:cNvPr id="3" name="Content Placeholder 2">
            <a:extLst>
              <a:ext uri="{FF2B5EF4-FFF2-40B4-BE49-F238E27FC236}">
                <a16:creationId xmlns:a16="http://schemas.microsoft.com/office/drawing/2014/main" id="{24ED7E0C-25F3-928B-3C6A-64B472E72487}"/>
              </a:ext>
            </a:extLst>
          </p:cNvPr>
          <p:cNvSpPr>
            <a:spLocks noGrp="1"/>
          </p:cNvSpPr>
          <p:nvPr>
            <p:ph idx="1"/>
          </p:nvPr>
        </p:nvSpPr>
        <p:spPr/>
        <p:txBody>
          <a:bodyPr/>
          <a:lstStyle/>
          <a:p>
            <a:r>
              <a:rPr lang="en-US" dirty="0"/>
              <a:t>Air that already meets standards cannot be allow to deteriorate</a:t>
            </a:r>
          </a:p>
          <a:p>
            <a:r>
              <a:rPr lang="en-US" dirty="0"/>
              <a:t>Stricter automobile emissions standards</a:t>
            </a:r>
          </a:p>
          <a:p>
            <a:r>
              <a:rPr lang="en-US" dirty="0"/>
              <a:t>Signed by Carter</a:t>
            </a:r>
          </a:p>
          <a:p>
            <a:endParaRPr lang="en-US" dirty="0"/>
          </a:p>
        </p:txBody>
      </p:sp>
    </p:spTree>
    <p:extLst>
      <p:ext uri="{BB962C8B-B14F-4D97-AF65-F5344CB8AC3E}">
        <p14:creationId xmlns:p14="http://schemas.microsoft.com/office/powerpoint/2010/main" val="2277384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EE04-A895-FE07-6FBC-A6F1CE3E5C68}"/>
              </a:ext>
            </a:extLst>
          </p:cNvPr>
          <p:cNvSpPr>
            <a:spLocks noGrp="1"/>
          </p:cNvSpPr>
          <p:nvPr>
            <p:ph type="title"/>
          </p:nvPr>
        </p:nvSpPr>
        <p:spPr/>
        <p:txBody>
          <a:bodyPr/>
          <a:lstStyle/>
          <a:p>
            <a:r>
              <a:rPr lang="en-US" dirty="0"/>
              <a:t>Carter’s work</a:t>
            </a:r>
          </a:p>
        </p:txBody>
      </p:sp>
      <p:sp>
        <p:nvSpPr>
          <p:cNvPr id="3" name="Content Placeholder 2">
            <a:extLst>
              <a:ext uri="{FF2B5EF4-FFF2-40B4-BE49-F238E27FC236}">
                <a16:creationId xmlns:a16="http://schemas.microsoft.com/office/drawing/2014/main" id="{36CE911F-D088-2163-5EAA-A5A04B1FDA16}"/>
              </a:ext>
            </a:extLst>
          </p:cNvPr>
          <p:cNvSpPr>
            <a:spLocks noGrp="1"/>
          </p:cNvSpPr>
          <p:nvPr>
            <p:ph idx="1"/>
          </p:nvPr>
        </p:nvSpPr>
        <p:spPr/>
        <p:txBody>
          <a:bodyPr/>
          <a:lstStyle/>
          <a:p>
            <a:r>
              <a:rPr lang="en-US" dirty="0"/>
              <a:t>Large sections of Alaska made into permanent preserves</a:t>
            </a:r>
          </a:p>
          <a:p>
            <a:r>
              <a:rPr lang="en-US" dirty="0"/>
              <a:t>Championed renewable energy</a:t>
            </a:r>
          </a:p>
          <a:p>
            <a:pPr lvl="1"/>
            <a:r>
              <a:rPr lang="en-US" dirty="0"/>
              <a:t>Famously put solar panels on the white house</a:t>
            </a:r>
          </a:p>
          <a:p>
            <a:r>
              <a:rPr lang="en-US" dirty="0"/>
              <a:t>Fought back against industry control of regulation</a:t>
            </a:r>
          </a:p>
          <a:p>
            <a:r>
              <a:rPr lang="en-US" dirty="0"/>
              <a:t>Cancelled many dam projects based on environmental concerns</a:t>
            </a:r>
          </a:p>
        </p:txBody>
      </p:sp>
    </p:spTree>
    <p:extLst>
      <p:ext uri="{BB962C8B-B14F-4D97-AF65-F5344CB8AC3E}">
        <p14:creationId xmlns:p14="http://schemas.microsoft.com/office/powerpoint/2010/main" val="863277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355AA-160F-B141-0768-4CAFA0CC848E}"/>
              </a:ext>
            </a:extLst>
          </p:cNvPr>
          <p:cNvSpPr>
            <a:spLocks noGrp="1"/>
          </p:cNvSpPr>
          <p:nvPr>
            <p:ph type="title"/>
          </p:nvPr>
        </p:nvSpPr>
        <p:spPr/>
        <p:txBody>
          <a:bodyPr/>
          <a:lstStyle/>
          <a:p>
            <a:r>
              <a:rPr lang="en-US" dirty="0"/>
              <a:t>Water pollution control act (1948) aka clean water act and early regulations</a:t>
            </a:r>
          </a:p>
        </p:txBody>
      </p:sp>
      <p:sp>
        <p:nvSpPr>
          <p:cNvPr id="3" name="Content Placeholder 2">
            <a:extLst>
              <a:ext uri="{FF2B5EF4-FFF2-40B4-BE49-F238E27FC236}">
                <a16:creationId xmlns:a16="http://schemas.microsoft.com/office/drawing/2014/main" id="{D14FBC31-A02F-B2E5-4D54-1D75926DE888}"/>
              </a:ext>
            </a:extLst>
          </p:cNvPr>
          <p:cNvSpPr>
            <a:spLocks noGrp="1"/>
          </p:cNvSpPr>
          <p:nvPr>
            <p:ph idx="1"/>
          </p:nvPr>
        </p:nvSpPr>
        <p:spPr/>
        <p:txBody>
          <a:bodyPr/>
          <a:lstStyle/>
          <a:p>
            <a:r>
              <a:rPr lang="en-US" dirty="0"/>
              <a:t>Provided some basic regulations for navigable waterways</a:t>
            </a:r>
          </a:p>
          <a:p>
            <a:r>
              <a:rPr lang="en-US" dirty="0"/>
              <a:t>Provided states with authorization to limit pollutants</a:t>
            </a:r>
          </a:p>
          <a:p>
            <a:r>
              <a:rPr lang="en-US" dirty="0"/>
              <a:t>Almost completely replaced by 1972 amendment, this is what people mean when they say clean water act or water pollution control act</a:t>
            </a:r>
          </a:p>
        </p:txBody>
      </p:sp>
    </p:spTree>
    <p:extLst>
      <p:ext uri="{BB962C8B-B14F-4D97-AF65-F5344CB8AC3E}">
        <p14:creationId xmlns:p14="http://schemas.microsoft.com/office/powerpoint/2010/main" val="38137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229BD-302E-EF6D-7CB2-94BBC3B9FFD2}"/>
              </a:ext>
            </a:extLst>
          </p:cNvPr>
          <p:cNvSpPr>
            <a:spLocks noGrp="1"/>
          </p:cNvSpPr>
          <p:nvPr>
            <p:ph type="title"/>
          </p:nvPr>
        </p:nvSpPr>
        <p:spPr/>
        <p:txBody>
          <a:bodyPr/>
          <a:lstStyle/>
          <a:p>
            <a:r>
              <a:rPr lang="en-US" dirty="0"/>
              <a:t>1972 “Clean water act”</a:t>
            </a:r>
          </a:p>
        </p:txBody>
      </p:sp>
      <p:sp>
        <p:nvSpPr>
          <p:cNvPr id="3" name="Content Placeholder 2">
            <a:extLst>
              <a:ext uri="{FF2B5EF4-FFF2-40B4-BE49-F238E27FC236}">
                <a16:creationId xmlns:a16="http://schemas.microsoft.com/office/drawing/2014/main" id="{AE9B5D52-AFDD-7550-3A2C-476CAA6C8F7D}"/>
              </a:ext>
            </a:extLst>
          </p:cNvPr>
          <p:cNvSpPr>
            <a:spLocks noGrp="1"/>
          </p:cNvSpPr>
          <p:nvPr>
            <p:ph idx="1"/>
          </p:nvPr>
        </p:nvSpPr>
        <p:spPr>
          <a:xfrm>
            <a:off x="838200" y="1800225"/>
            <a:ext cx="10515600" cy="4351338"/>
          </a:xfrm>
        </p:spPr>
        <p:txBody>
          <a:bodyPr/>
          <a:lstStyle/>
          <a:p>
            <a:r>
              <a:rPr lang="en-US" dirty="0"/>
              <a:t>Wastewater standards may be set by EPA</a:t>
            </a:r>
          </a:p>
          <a:p>
            <a:r>
              <a:rPr lang="en-US" dirty="0"/>
              <a:t>Point source pollution is controlled: EPA delegates permitting to states</a:t>
            </a:r>
          </a:p>
          <a:p>
            <a:pPr lvl="1"/>
            <a:r>
              <a:rPr lang="en-US" dirty="0"/>
              <a:t>Subsequent case law has included an idea of equivalence to direct discharge</a:t>
            </a:r>
          </a:p>
        </p:txBody>
      </p:sp>
    </p:spTree>
    <p:extLst>
      <p:ext uri="{BB962C8B-B14F-4D97-AF65-F5344CB8AC3E}">
        <p14:creationId xmlns:p14="http://schemas.microsoft.com/office/powerpoint/2010/main" val="1601333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2537A-10D6-EF03-7D2C-CD0F76DE939C}"/>
              </a:ext>
            </a:extLst>
          </p:cNvPr>
          <p:cNvSpPr>
            <a:spLocks noGrp="1"/>
          </p:cNvSpPr>
          <p:nvPr>
            <p:ph type="title"/>
          </p:nvPr>
        </p:nvSpPr>
        <p:spPr/>
        <p:txBody>
          <a:bodyPr/>
          <a:lstStyle/>
          <a:p>
            <a:r>
              <a:rPr lang="en-US" dirty="0"/>
              <a:t>Legal challenges</a:t>
            </a:r>
          </a:p>
        </p:txBody>
      </p:sp>
      <p:sp>
        <p:nvSpPr>
          <p:cNvPr id="3" name="Content Placeholder 2">
            <a:extLst>
              <a:ext uri="{FF2B5EF4-FFF2-40B4-BE49-F238E27FC236}">
                <a16:creationId xmlns:a16="http://schemas.microsoft.com/office/drawing/2014/main" id="{C6A40F4A-78AD-A06C-69B4-B40D8C58F2B0}"/>
              </a:ext>
            </a:extLst>
          </p:cNvPr>
          <p:cNvSpPr>
            <a:spLocks noGrp="1"/>
          </p:cNvSpPr>
          <p:nvPr>
            <p:ph idx="1"/>
          </p:nvPr>
        </p:nvSpPr>
        <p:spPr/>
        <p:txBody>
          <a:bodyPr/>
          <a:lstStyle/>
          <a:p>
            <a:r>
              <a:rPr lang="en-US" dirty="0"/>
              <a:t>Many legal challenges have been filed against the clean air and clear water acts both by industries and by environmentalists</a:t>
            </a:r>
          </a:p>
        </p:txBody>
      </p:sp>
    </p:spTree>
    <p:extLst>
      <p:ext uri="{BB962C8B-B14F-4D97-AF65-F5344CB8AC3E}">
        <p14:creationId xmlns:p14="http://schemas.microsoft.com/office/powerpoint/2010/main" val="22116754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12680</TotalTime>
  <Words>868</Words>
  <Application>Microsoft Office PowerPoint</Application>
  <PresentationFormat>Widescreen</PresentationFormat>
  <Paragraphs>74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Environmental History and Legislation</vt:lpstr>
      <vt:lpstr>The state of things before legislation</vt:lpstr>
      <vt:lpstr>State before legislation 2</vt:lpstr>
      <vt:lpstr>State before legislation 3</vt:lpstr>
      <vt:lpstr>The beginning 1899</vt:lpstr>
      <vt:lpstr>Air pollution control act (1955)</vt:lpstr>
      <vt:lpstr>EPA Creation</vt:lpstr>
      <vt:lpstr>EPA authority</vt:lpstr>
      <vt:lpstr>Clean air act</vt:lpstr>
      <vt:lpstr>NAAQS</vt:lpstr>
      <vt:lpstr>Has been amended several times. </vt:lpstr>
      <vt:lpstr>1977 amendments</vt:lpstr>
      <vt:lpstr>Carter’s work</vt:lpstr>
      <vt:lpstr>Water pollution control act (1948) aka clean water act and early regulations</vt:lpstr>
      <vt:lpstr>1972 “Clean water act”</vt:lpstr>
      <vt:lpstr>Legal challenges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Jesse Nims</dc:creator>
  <cp:lastModifiedBy>Jesse Nims</cp:lastModifiedBy>
  <cp:revision>2</cp:revision>
  <dcterms:created xsi:type="dcterms:W3CDTF">2024-03-17T18:54:24Z</dcterms:created>
  <dcterms:modified xsi:type="dcterms:W3CDTF">2024-03-27T15:44:18Z</dcterms:modified>
</cp:coreProperties>
</file>