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1" r:id="rId4"/>
    <p:sldId id="262" r:id="rId5"/>
    <p:sldId id="260" r:id="rId6"/>
    <p:sldId id="258" r:id="rId7"/>
    <p:sldId id="264" r:id="rId8"/>
    <p:sldId id="265" r:id="rId9"/>
    <p:sldId id="259" r:id="rId10"/>
    <p:sldId id="266" r:id="rId11"/>
    <p:sldId id="273" r:id="rId12"/>
    <p:sldId id="268" r:id="rId13"/>
    <p:sldId id="269" r:id="rId14"/>
    <p:sldId id="274" r:id="rId15"/>
    <p:sldId id="270" r:id="rId16"/>
    <p:sldId id="271" r:id="rId17"/>
    <p:sldId id="272" r:id="rId18"/>
    <p:sldId id="25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674D-2395-4E27-962D-0BAE1528D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4D168-042A-45BC-B0A4-C0EE1B25F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61319-53FF-4238-BCC2-E57B7B1D2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9A5BD-D44E-430E-B04D-989A4845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AA257-E718-4F9C-ABCD-C4095617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7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6ACA-03F9-4F25-A671-C8751F23F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35AAD-8CB6-438B-8675-2B0D73FB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79D95-C666-42B7-8648-D244B4648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BD4C1-18C1-4999-90D4-8D58C0DA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FFA1F-BF7E-4FA1-B7E2-36F760EE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6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D937-963E-44EF-BB3C-2974FF9CA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C4BF4-9546-4E0F-94EF-43F304368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AEF68-4DA6-49F1-B8BB-288E2D2C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4C13F-ADAF-4D84-A88A-D1DF2550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F4E1A-2548-4C01-A8D0-03D3AD7B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B65B-E983-4B2C-9A54-DCF57768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C4CD2-B5D7-402D-B3C4-6E55881725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2D405-8177-4634-AF2D-98DEB1711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D642B-F9C8-480A-8AC3-96D1C5661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B62A2-089A-4303-BCBD-792DBE18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C5CAA-FF6F-4109-9513-B6ECF1451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0F24-4DA3-481B-BD7B-4F3D5947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63B72-6FA1-4FA9-B097-85DF227CC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7CCE45-1DEB-457E-B729-05B5CEC46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932681-CCD9-43FC-89AD-F55FFF769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CA093F-FE9F-4FD3-8B2B-747101DAD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1E80D-9E62-41DA-AA12-0E136107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42371-8BB5-448A-AE2D-344CDEB02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326A37-AF2B-460A-B088-4F169EC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1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0BD5-B4BC-4988-8359-91465A02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F1621-6C95-496B-ACC8-A9C822D41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12DD45-C090-48C8-B80A-CD7786F8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6BE57-2CDA-4F4B-96EF-F1F182376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9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A518E-8740-4B40-A290-E810B31F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B15694-94ED-46F6-BC2A-180549A8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8C979-24DC-4F6E-B0C6-0A9793FA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3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07D-B2C4-4C2C-B862-484678CC3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1564B-9E6A-48D7-8E88-52268D5E5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373F7-38EC-4661-A48E-EB69F7F3E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BEC8A-4DF7-466A-BEDA-3B95E0E1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FCB01-8761-4887-B13F-02838BCB4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ECF70-8C80-46F2-94CA-81BC30D7E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0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8BAB4-8D1B-4F1A-B62B-825DE642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C3725-B719-4679-A2C8-6200B451C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3970A-036D-4D5A-BC77-CB3619F79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17774-DABA-4AA8-ACD0-D5326747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67A4A-D992-4568-B123-152D6FB9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36893-E704-4652-B874-AC9F3ED7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1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AD99-E3BC-4A55-96CB-BB342D25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898AE5-72BD-4D67-A6AA-DF19FA770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3F2CF-3E93-4180-8378-A19453E2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51B48-E713-4685-9743-FA774985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61CAE-7557-4039-959A-A921E3449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6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23AC1-38F3-470F-9821-0AA3B2A10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08E40-3B25-44B7-A67D-9D72B4900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3B7A0-D5F9-4A15-A5C3-B567832E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360C7-A049-4A69-9046-0D20B86F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87436-BA8B-4E4F-8E5B-C912CFF4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3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14C3A-A14F-4789-A29B-D01735DC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F7459-6B8D-48D6-9A19-1EDE19E06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10CFA-B64E-47CA-A5F2-26D77AC7C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411D-E9E4-4D49-AA4C-02FCF4B7D28D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7ADC1-A9B2-46E7-869E-7A861838F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A515-7AF6-45C9-8AAF-7C2932504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6C522-0CF0-4BFC-AE0C-FB94FFD022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D79C4-13D5-421D-ABE1-7C1C34AA7A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8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results (no curve)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Mode: 100%</a:t>
            </a:r>
          </a:p>
          <a:p>
            <a:r>
              <a:rPr lang="en-US" dirty="0"/>
              <a:t>Average: 87%</a:t>
            </a:r>
          </a:p>
          <a:p>
            <a:r>
              <a:rPr lang="en-US" dirty="0"/>
              <a:t>Median: 90%</a:t>
            </a:r>
          </a:p>
          <a:p>
            <a:r>
              <a:rPr lang="en-US" dirty="0"/>
              <a:t>A: 9</a:t>
            </a:r>
          </a:p>
          <a:p>
            <a:r>
              <a:rPr lang="en-US" dirty="0"/>
              <a:t>A-/B+: 4</a:t>
            </a:r>
          </a:p>
          <a:p>
            <a:r>
              <a:rPr lang="en-US" dirty="0"/>
              <a:t>B/B-: 5</a:t>
            </a:r>
          </a:p>
          <a:p>
            <a:r>
              <a:rPr lang="en-US" dirty="0"/>
              <a:t>C+: 1</a:t>
            </a:r>
          </a:p>
          <a:p>
            <a:r>
              <a:rPr lang="en-US" dirty="0"/>
              <a:t>D: 0</a:t>
            </a:r>
          </a:p>
          <a:p>
            <a:r>
              <a:rPr lang="en-US" dirty="0"/>
              <a:t>F: 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55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4D6B-B2C0-4ACB-840A-89DE05FD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dilemma: a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0D701-5D37-4817-A143-2EB9A10D4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Every player starts with $5. </a:t>
            </a:r>
          </a:p>
          <a:p>
            <a:r>
              <a:rPr lang="en-US" dirty="0"/>
              <a:t>Every round you may put $1 into the center. If you put in the $1, every player gets 10 cents.</a:t>
            </a:r>
          </a:p>
          <a:p>
            <a:r>
              <a:rPr lang="en-US" dirty="0"/>
              <a:t>You will state your intention to do so or not on a sheet of paper.</a:t>
            </a:r>
          </a:p>
          <a:p>
            <a:r>
              <a:rPr lang="en-US" dirty="0"/>
              <a:t>You may make whatever claims you want to about whether you intend to put in the money. Those claims are not binding. You may not show other players your paper.</a:t>
            </a:r>
          </a:p>
          <a:p>
            <a:r>
              <a:rPr lang="en-US" dirty="0"/>
              <a:t>All players will hand their sheets to me.</a:t>
            </a:r>
          </a:p>
          <a:p>
            <a:r>
              <a:rPr lang="en-US" dirty="0"/>
              <a:t>If a player has $20, that player immediately wins and exits the game with 5% extra credit on the next exam.</a:t>
            </a:r>
          </a:p>
          <a:p>
            <a:r>
              <a:rPr lang="en-US" dirty="0"/>
              <a:t>If you no longer have at least $1 you are out. If you are the first player eliminated, you must write a 1 page paper on game theory and how it applies to ecology by next Friday.</a:t>
            </a:r>
          </a:p>
          <a:p>
            <a:r>
              <a:rPr lang="en-US" dirty="0"/>
              <a:t>If it ever becomes impossible for any player to reach $20, all players lose and must write a 1 page paper on game theory and how it applies to ecology by next Friday.</a:t>
            </a:r>
          </a:p>
          <a:p>
            <a:r>
              <a:rPr lang="en-US" dirty="0"/>
              <a:t>If you have the most money at the end (even if you technically lost) you get 5% extra credit on the next exam. </a:t>
            </a:r>
          </a:p>
          <a:p>
            <a:r>
              <a:rPr lang="en-US" dirty="0"/>
              <a:t>Ties for winner count. Ties for loser count.</a:t>
            </a:r>
          </a:p>
        </p:txBody>
      </p:sp>
    </p:spTree>
    <p:extLst>
      <p:ext uri="{BB962C8B-B14F-4D97-AF65-F5344CB8AC3E}">
        <p14:creationId xmlns:p14="http://schemas.microsoft.com/office/powerpoint/2010/main" val="168648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7A86-9CBF-490C-B296-904168B83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Theory (very short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ADAF2-3F4D-41EA-8360-A12DC8CEF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Rational people will almost never arrive at the optimal solution with most incentive structures.</a:t>
            </a:r>
          </a:p>
          <a:p>
            <a:r>
              <a:rPr lang="en-US" dirty="0"/>
              <a:t>Better incentive structures can get us closer to optimal outcomes.</a:t>
            </a:r>
          </a:p>
          <a:p>
            <a:r>
              <a:rPr lang="en-US" dirty="0"/>
              <a:t>https://ncase.me/trust/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24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98180-A1B9-42EA-B0A6-8953B4790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good vs personal good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E1A8-4113-4410-BCEF-C18DAF85E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best choice for an individual is seldom the best choice for everyone else.</a:t>
            </a:r>
          </a:p>
        </p:txBody>
      </p:sp>
    </p:spTree>
    <p:extLst>
      <p:ext uri="{BB962C8B-B14F-4D97-AF65-F5344CB8AC3E}">
        <p14:creationId xmlns:p14="http://schemas.microsoft.com/office/powerpoint/2010/main" val="124988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F5A25-8BB9-47BC-BE06-AE280E57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70986-407B-4E49-9F59-875CE0FC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total cost to society of buying/using something, manufacturing something, or providing a service is not just the dollar cost of buying it</a:t>
            </a:r>
          </a:p>
          <a:p>
            <a:pPr lvl="1"/>
            <a:r>
              <a:rPr lang="en-US" dirty="0"/>
              <a:t>Social cost/benefit</a:t>
            </a:r>
          </a:p>
          <a:p>
            <a:pPr lvl="1"/>
            <a:r>
              <a:rPr lang="en-US" dirty="0"/>
              <a:t>Environmental cost/benefit</a:t>
            </a:r>
          </a:p>
          <a:p>
            <a:pPr lvl="1"/>
            <a:r>
              <a:rPr lang="en-US" dirty="0"/>
              <a:t>Cost/benefit to neighbors</a:t>
            </a:r>
          </a:p>
          <a:p>
            <a:pPr lvl="1"/>
            <a:r>
              <a:rPr lang="en-US" dirty="0"/>
              <a:t>The externalities are not necessarily known to the person</a:t>
            </a:r>
          </a:p>
        </p:txBody>
      </p:sp>
    </p:spTree>
    <p:extLst>
      <p:ext uri="{BB962C8B-B14F-4D97-AF65-F5344CB8AC3E}">
        <p14:creationId xmlns:p14="http://schemas.microsoft.com/office/powerpoint/2010/main" val="1945480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Companies and individuals want to use land to make profits</a:t>
            </a:r>
          </a:p>
          <a:p>
            <a:r>
              <a:rPr lang="en-US" dirty="0"/>
              <a:t>What are the costs?</a:t>
            </a:r>
          </a:p>
        </p:txBody>
      </p:sp>
    </p:spTree>
    <p:extLst>
      <p:ext uri="{BB962C8B-B14F-4D97-AF65-F5344CB8AC3E}">
        <p14:creationId xmlns:p14="http://schemas.microsoft.com/office/powerpoint/2010/main" val="16217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Clear cut: cut down all trees in a region</a:t>
            </a:r>
          </a:p>
          <a:p>
            <a:pPr lvl="1"/>
            <a:r>
              <a:rPr lang="en-US" dirty="0"/>
              <a:t>Major ecological impacts</a:t>
            </a:r>
          </a:p>
          <a:p>
            <a:pPr lvl="2"/>
            <a:r>
              <a:rPr lang="en-US" dirty="0"/>
              <a:t>Soil erosion</a:t>
            </a:r>
          </a:p>
          <a:p>
            <a:pPr lvl="2"/>
            <a:r>
              <a:rPr lang="en-US" dirty="0"/>
              <a:t>Displacement of animals</a:t>
            </a:r>
          </a:p>
          <a:p>
            <a:pPr lvl="2"/>
            <a:r>
              <a:rPr lang="en-US" dirty="0"/>
              <a:t>Problems with regrowth of trees that need shade</a:t>
            </a:r>
          </a:p>
          <a:p>
            <a:pPr lvl="2"/>
            <a:r>
              <a:rPr lang="en-US" dirty="0"/>
              <a:t>In very forested areas, might actually increase diversity</a:t>
            </a:r>
          </a:p>
          <a:p>
            <a:r>
              <a:rPr lang="en-US" dirty="0"/>
              <a:t>Selective cut: cut down a fraction of all trees</a:t>
            </a:r>
          </a:p>
          <a:p>
            <a:pPr lvl="1"/>
            <a:r>
              <a:rPr lang="en-US" dirty="0"/>
              <a:t>Sometimes this is all trees of a given species, other times it is random samples from among trees</a:t>
            </a:r>
          </a:p>
          <a:p>
            <a:pPr lvl="1"/>
            <a:r>
              <a:rPr lang="en-US" dirty="0"/>
              <a:t>Still has large impact</a:t>
            </a:r>
          </a:p>
          <a:p>
            <a:pPr lvl="2"/>
            <a:r>
              <a:rPr lang="en-US" dirty="0"/>
              <a:t>Problems with regrowth of trees that require sun</a:t>
            </a:r>
          </a:p>
          <a:p>
            <a:pPr lvl="2"/>
            <a:r>
              <a:rPr lang="en-US" dirty="0"/>
              <a:t>Might still eliminate habitat for animals that depend on specific species</a:t>
            </a:r>
          </a:p>
          <a:p>
            <a:pPr lvl="2"/>
            <a:r>
              <a:rPr lang="en-US" dirty="0"/>
              <a:t>Might shift balance to other species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09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D53D-D7FA-4015-B28A-BDED5010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D1206-1468-4BF4-BB2D-C65DF2B0C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National Parks: Areas reserved for preservation, scientific and recreational purposes</a:t>
            </a:r>
          </a:p>
          <a:p>
            <a:pPr lvl="1"/>
            <a:r>
              <a:rPr lang="en-US" dirty="0"/>
              <a:t>Often unique or unusual regions</a:t>
            </a:r>
          </a:p>
          <a:p>
            <a:r>
              <a:rPr lang="en-US" dirty="0"/>
              <a:t>National forest: Areas where resource extraction is controlled and multiple usage goals are balanced against each other.</a:t>
            </a:r>
          </a:p>
          <a:p>
            <a:pPr lvl="1"/>
            <a:r>
              <a:rPr lang="en-US" dirty="0"/>
              <a:t>Mining</a:t>
            </a:r>
          </a:p>
          <a:p>
            <a:pPr lvl="1"/>
            <a:r>
              <a:rPr lang="en-US" dirty="0"/>
              <a:t>Logging</a:t>
            </a:r>
          </a:p>
          <a:p>
            <a:r>
              <a:rPr lang="en-US" dirty="0"/>
              <a:t>Wilderness area: Area where no (new) resource extraction is allowed, no roads can be built, and no developed campgrounds may be constructed</a:t>
            </a:r>
          </a:p>
          <a:p>
            <a:r>
              <a:rPr lang="en-US" dirty="0"/>
              <a:t>Wildlife refuge: Goal is to protect wildlife. Typically limited human usage is allowed.</a:t>
            </a:r>
          </a:p>
        </p:txBody>
      </p:sp>
    </p:spTree>
    <p:extLst>
      <p:ext uri="{BB962C8B-B14F-4D97-AF65-F5344CB8AC3E}">
        <p14:creationId xmlns:p14="http://schemas.microsoft.com/office/powerpoint/2010/main" val="4258573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 forest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Controlling fires</a:t>
            </a:r>
          </a:p>
          <a:p>
            <a:pPr lvl="1"/>
            <a:r>
              <a:rPr lang="en-US" dirty="0"/>
              <a:t>Fires are a natural and necessary part of the forest cycle</a:t>
            </a:r>
          </a:p>
          <a:p>
            <a:pPr lvl="1"/>
            <a:r>
              <a:rPr lang="en-US" dirty="0"/>
              <a:t>Officials will use prescribed (aka controlled) burns to avoid large fires</a:t>
            </a:r>
          </a:p>
          <a:p>
            <a:pPr lvl="1"/>
            <a:r>
              <a:rPr lang="en-US" dirty="0"/>
              <a:t>Activities will be restricted during times of high fire risk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4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 rangeland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Rangelands are dry, open regions used for grazing cattle.</a:t>
            </a:r>
          </a:p>
          <a:p>
            <a:r>
              <a:rPr lang="en-US" dirty="0"/>
              <a:t>Grazing on rangeland is less energy intensive than feedlots</a:t>
            </a:r>
          </a:p>
          <a:p>
            <a:r>
              <a:rPr lang="en-US" dirty="0"/>
              <a:t>Grazing adds manure to the land (a good thing)</a:t>
            </a:r>
          </a:p>
          <a:p>
            <a:r>
              <a:rPr lang="en-US" dirty="0"/>
              <a:t>Overgrazing ruins the land</a:t>
            </a:r>
          </a:p>
          <a:p>
            <a:pPr lvl="1"/>
            <a:r>
              <a:rPr lang="en-US" dirty="0"/>
              <a:t>Removes too many plants</a:t>
            </a:r>
          </a:p>
          <a:p>
            <a:pPr lvl="1"/>
            <a:r>
              <a:rPr lang="en-US" dirty="0"/>
              <a:t>Makes soil vulnerable to erosion by wind</a:t>
            </a:r>
          </a:p>
          <a:p>
            <a:r>
              <a:rPr lang="en-US" dirty="0"/>
              <a:t>A permit system is used to limit grazing</a:t>
            </a:r>
          </a:p>
          <a:p>
            <a:r>
              <a:rPr lang="en-US" dirty="0"/>
              <a:t>Some claim that too many permits are given out at too low a cost</a:t>
            </a:r>
          </a:p>
        </p:txBody>
      </p:sp>
    </p:spTree>
    <p:extLst>
      <p:ext uri="{BB962C8B-B14F-4D97-AF65-F5344CB8AC3E}">
        <p14:creationId xmlns:p14="http://schemas.microsoft.com/office/powerpoint/2010/main" val="2814473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D53D-D7FA-4015-B28A-BDED5010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Suburbs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D1206-1468-4BF4-BB2D-C65DF2B0C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Suburbs have a larger environmental impact</a:t>
            </a:r>
          </a:p>
          <a:p>
            <a:pPr lvl="1"/>
            <a:r>
              <a:rPr lang="en-US" dirty="0"/>
              <a:t>Lower population density</a:t>
            </a:r>
          </a:p>
          <a:p>
            <a:pPr lvl="1"/>
            <a:r>
              <a:rPr lang="en-US" dirty="0"/>
              <a:t>Longer commutes (on average)</a:t>
            </a:r>
          </a:p>
          <a:p>
            <a:r>
              <a:rPr lang="en-US" dirty="0"/>
              <a:t>So… what is people’s incentive for doing so?</a:t>
            </a:r>
          </a:p>
          <a:p>
            <a:pPr lvl="1"/>
            <a:r>
              <a:rPr lang="en-US" dirty="0"/>
              <a:t>Cost</a:t>
            </a:r>
          </a:p>
          <a:p>
            <a:pPr lvl="1"/>
            <a:r>
              <a:rPr lang="en-US" dirty="0"/>
              <a:t>Room for kids to play</a:t>
            </a:r>
          </a:p>
          <a:p>
            <a:pPr lvl="1"/>
            <a:r>
              <a:rPr lang="en-US" dirty="0"/>
              <a:t>Quieter</a:t>
            </a:r>
          </a:p>
          <a:p>
            <a:pPr lvl="1"/>
            <a:r>
              <a:rPr lang="en-US" dirty="0"/>
              <a:t>Lower crime (usually)</a:t>
            </a:r>
          </a:p>
          <a:p>
            <a:r>
              <a:rPr lang="en-US" dirty="0"/>
              <a:t>History</a:t>
            </a:r>
          </a:p>
          <a:p>
            <a:pPr lvl="1"/>
            <a:r>
              <a:rPr lang="en-US" dirty="0"/>
              <a:t>Became popular in the 50s as a result of more highway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133197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AAA5-F382-4A98-BE5C-ABF186AE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blight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44514-2E61-4271-B2C0-0FB1BC028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people start to move to the suburbs, what should happen?</a:t>
            </a:r>
          </a:p>
          <a:p>
            <a:pPr lvl="1"/>
            <a:r>
              <a:rPr lang="en-US" dirty="0"/>
              <a:t>Wealthier leave first because they have the means</a:t>
            </a:r>
          </a:p>
          <a:p>
            <a:pPr lvl="1"/>
            <a:r>
              <a:rPr lang="en-US" dirty="0"/>
              <a:t>Lower tax revenue</a:t>
            </a:r>
          </a:p>
          <a:p>
            <a:pPr lvl="1"/>
            <a:r>
              <a:rPr lang="en-US" dirty="0"/>
              <a:t>Businesses leave</a:t>
            </a:r>
          </a:p>
          <a:p>
            <a:pPr lvl="1"/>
            <a:r>
              <a:rPr lang="en-US" dirty="0"/>
              <a:t>City cuts non-essential services, raises taxes</a:t>
            </a:r>
          </a:p>
          <a:p>
            <a:pPr lvl="1"/>
            <a:r>
              <a:rPr lang="en-US" dirty="0"/>
              <a:t>Neighborhoods decline</a:t>
            </a:r>
          </a:p>
          <a:p>
            <a:pPr lvl="1"/>
            <a:r>
              <a:rPr lang="en-US" dirty="0"/>
              <a:t>Positive feedback…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66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55946-2B27-79CD-9316-F17D7420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3AE70-5BBC-2E1B-AEBC-1CD898545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(often younger people) start moving back to a city</a:t>
            </a:r>
          </a:p>
          <a:p>
            <a:pPr lvl="1"/>
            <a:r>
              <a:rPr lang="en-US" dirty="0"/>
              <a:t>Businesses open to cater to them</a:t>
            </a:r>
          </a:p>
          <a:p>
            <a:pPr lvl="1"/>
            <a:r>
              <a:rPr lang="en-US" dirty="0"/>
              <a:t>Increases tax revenue</a:t>
            </a:r>
          </a:p>
          <a:p>
            <a:pPr lvl="1"/>
            <a:r>
              <a:rPr lang="en-US" dirty="0"/>
              <a:t>Cities increase services</a:t>
            </a:r>
          </a:p>
          <a:p>
            <a:pPr lvl="1"/>
            <a:r>
              <a:rPr lang="en-US" dirty="0"/>
              <a:t>Draws more people</a:t>
            </a:r>
          </a:p>
          <a:p>
            <a:pPr lvl="1"/>
            <a:r>
              <a:rPr lang="en-US" dirty="0"/>
              <a:t>Positive feedback again….</a:t>
            </a:r>
          </a:p>
          <a:p>
            <a:r>
              <a:rPr lang="en-US" dirty="0"/>
              <a:t>Would there be any downsides?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59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037F-6F31-4125-8283-BD09513E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to 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78F51-2CC6-41A4-8D0D-F10AB59FD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Congested, highways between suburbs and cities</a:t>
            </a:r>
          </a:p>
          <a:p>
            <a:r>
              <a:rPr lang="en-US" dirty="0"/>
              <a:t>Solution: Expand highways to have more lanes</a:t>
            </a:r>
          </a:p>
          <a:p>
            <a:pPr lvl="1"/>
            <a:r>
              <a:rPr lang="en-US" dirty="0"/>
              <a:t>Problem: induced demand</a:t>
            </a:r>
          </a:p>
          <a:p>
            <a:pPr lvl="1"/>
            <a:r>
              <a:rPr lang="en-US" dirty="0"/>
              <a:t>Actual effect (credit Milam et. al. 2017)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DB879F-77B3-46BB-970C-DDC905E45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950" y="3584510"/>
            <a:ext cx="5925991" cy="267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72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4A28-F4F6-41EC-8624-764FDB3F0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72C06-0266-465C-B450-5A0ECEC0C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 make neighborhoods safer and less busy by designating specific areas to only have specific uses and building types</a:t>
            </a:r>
          </a:p>
          <a:p>
            <a:pPr lvl="1"/>
            <a:r>
              <a:rPr lang="en-US" dirty="0"/>
              <a:t>Generally something like this</a:t>
            </a:r>
          </a:p>
          <a:p>
            <a:pPr lvl="2"/>
            <a:r>
              <a:rPr lang="en-US" dirty="0"/>
              <a:t>Industrial (factories)</a:t>
            </a:r>
          </a:p>
          <a:p>
            <a:pPr lvl="2"/>
            <a:r>
              <a:rPr lang="en-US" dirty="0"/>
              <a:t>Commercial (businesses and retailers)</a:t>
            </a:r>
          </a:p>
          <a:p>
            <a:pPr lvl="2"/>
            <a:r>
              <a:rPr lang="en-US" dirty="0"/>
              <a:t>Residential (houses, sometimes apartments are separated)</a:t>
            </a:r>
          </a:p>
          <a:p>
            <a:pPr lvl="1"/>
            <a:r>
              <a:rPr lang="en-US" dirty="0"/>
              <a:t>Implementation</a:t>
            </a:r>
          </a:p>
          <a:p>
            <a:pPr lvl="2"/>
            <a:r>
              <a:rPr lang="en-US" dirty="0"/>
              <a:t>Early zoning laws were mostly to keep out minorities and poor people</a:t>
            </a:r>
          </a:p>
          <a:p>
            <a:pPr lvl="2"/>
            <a:r>
              <a:rPr lang="en-US" dirty="0"/>
              <a:t>Modern zoning laws are more focused on city planning with (usually) less racism</a:t>
            </a:r>
          </a:p>
          <a:p>
            <a:pPr lvl="1"/>
            <a:r>
              <a:rPr lang="en-US" dirty="0"/>
              <a:t>Result of modern zoning laws</a:t>
            </a:r>
          </a:p>
          <a:p>
            <a:pPr lvl="2"/>
            <a:r>
              <a:rPr lang="en-US" dirty="0"/>
              <a:t>Lots of driving is needed because stores and entertainment cannot exist in residential neighborhoods </a:t>
            </a:r>
          </a:p>
        </p:txBody>
      </p:sp>
    </p:spTree>
    <p:extLst>
      <p:ext uri="{BB962C8B-B14F-4D97-AF65-F5344CB8AC3E}">
        <p14:creationId xmlns:p14="http://schemas.microsoft.com/office/powerpoint/2010/main" val="1847830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F7655-1AAD-4F5B-AEF5-2C6418169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1D58C-F71F-4709-AE40-A819ACFF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Smart growth neighborhood</a:t>
            </a:r>
          </a:p>
          <a:p>
            <a:pPr lvl="1"/>
            <a:r>
              <a:rPr lang="en-US" dirty="0"/>
              <a:t>Parks, school, shops, restaurants</a:t>
            </a:r>
          </a:p>
          <a:p>
            <a:pPr lvl="1"/>
            <a:r>
              <a:rPr lang="en-US" dirty="0"/>
              <a:t>Housing for many different income brackets</a:t>
            </a:r>
          </a:p>
          <a:p>
            <a:pPr lvl="1"/>
            <a:r>
              <a:rPr lang="en-US" dirty="0"/>
              <a:t>Make neighborhoods walkable</a:t>
            </a:r>
          </a:p>
          <a:p>
            <a:pPr lvl="1"/>
            <a:r>
              <a:rPr lang="en-US" dirty="0"/>
              <a:t>Encourage community involvement in city planning</a:t>
            </a:r>
          </a:p>
          <a:p>
            <a:pPr lvl="1"/>
            <a:r>
              <a:rPr lang="en-US" dirty="0"/>
              <a:t>Make the community distinctive</a:t>
            </a:r>
          </a:p>
          <a:p>
            <a:pPr lvl="1"/>
            <a:r>
              <a:rPr lang="en-US" dirty="0"/>
              <a:t>Preserve open space and environmentally important areas</a:t>
            </a:r>
          </a:p>
          <a:p>
            <a:pPr lvl="1"/>
            <a:r>
              <a:rPr lang="en-US" dirty="0"/>
              <a:t>Make decisions predictable, fair and transparent</a:t>
            </a:r>
          </a:p>
          <a:p>
            <a:pPr lvl="1"/>
            <a:r>
              <a:rPr lang="en-US" dirty="0"/>
              <a:t>Provide many transportation options</a:t>
            </a:r>
          </a:p>
          <a:p>
            <a:pPr lvl="1"/>
            <a:r>
              <a:rPr lang="en-US" dirty="0"/>
              <a:t>Use compact building design</a:t>
            </a:r>
          </a:p>
          <a:p>
            <a:pPr lvl="1"/>
            <a:r>
              <a:rPr lang="en-US" dirty="0"/>
              <a:t>Strengthen existing communities with intelligent redesign</a:t>
            </a:r>
          </a:p>
        </p:txBody>
      </p:sp>
    </p:spTree>
    <p:extLst>
      <p:ext uri="{BB962C8B-B14F-4D97-AF65-F5344CB8AC3E}">
        <p14:creationId xmlns:p14="http://schemas.microsoft.com/office/powerpoint/2010/main" val="4135162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8201-DB1C-4246-883E-BE33808DA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dilemma: a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FBACC-60DE-4187-B683-F3B87B52B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Every player who has more than $100 at the end of the game gets 5 extra credit points on the next exam.</a:t>
            </a:r>
          </a:p>
          <a:p>
            <a:r>
              <a:rPr lang="en-US" dirty="0"/>
              <a:t>Every player who has less than $74 at the end of the game loses 5 points on their next exam.</a:t>
            </a:r>
          </a:p>
          <a:p>
            <a:r>
              <a:rPr lang="en-US" dirty="0"/>
              <a:t>You gain $5 in revenue for each sheep when you sell it at the end of the round.</a:t>
            </a:r>
          </a:p>
          <a:p>
            <a:r>
              <a:rPr lang="en-US" dirty="0"/>
              <a:t>Grazing a sheep on common land is free.</a:t>
            </a:r>
          </a:p>
          <a:p>
            <a:r>
              <a:rPr lang="en-US" dirty="0"/>
              <a:t>Grazing a sheep on your own land requires $3 in resources for that round.</a:t>
            </a:r>
          </a:p>
          <a:p>
            <a:r>
              <a:rPr lang="en-US" dirty="0"/>
              <a:t>You start with 5 sheep and get 5 new sheep at the end of each round.</a:t>
            </a:r>
          </a:p>
          <a:p>
            <a:r>
              <a:rPr lang="en-US" dirty="0"/>
              <a:t>The carrying capacity of the common land is 50 sheep. As long as there are fewer than this, the common land will not be depleted. Each sheep past 50 depletes 2% of the land’s resources that will not replenish until fewer than 50 sheep are grazing there. If the land runs out of resources, it is unusable until it replenishes. </a:t>
            </a:r>
          </a:p>
          <a:p>
            <a:r>
              <a:rPr lang="en-US" dirty="0"/>
              <a:t>The game lasts for 5 rounds. Any player may make agreements with the group or other players, but the deals are not binding.</a:t>
            </a:r>
          </a:p>
        </p:txBody>
      </p:sp>
    </p:spTree>
    <p:extLst>
      <p:ext uri="{BB962C8B-B14F-4D97-AF65-F5344CB8AC3E}">
        <p14:creationId xmlns:p14="http://schemas.microsoft.com/office/powerpoint/2010/main" val="306943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8744</TotalTime>
  <Words>1213</Words>
  <Application>Microsoft Office PowerPoint</Application>
  <PresentationFormat>Widescreen</PresentationFormat>
  <Paragraphs>135</Paragraphs>
  <Slides>18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Exam results (no curve)</vt:lpstr>
      <vt:lpstr>Understanding the dilemma: a game</vt:lpstr>
      <vt:lpstr>Game Theory (very short version)</vt:lpstr>
      <vt:lpstr>Common good vs personal good</vt:lpstr>
      <vt:lpstr>Externalities</vt:lpstr>
      <vt:lpstr>Land use</vt:lpstr>
      <vt:lpstr>Logging</vt:lpstr>
      <vt:lpstr>Government intervention</vt:lpstr>
      <vt:lpstr>Managing a forest</vt:lpstr>
      <vt:lpstr>Managing a rangeland</vt:lpstr>
      <vt:lpstr>Suburbs</vt:lpstr>
      <vt:lpstr>Urban blight</vt:lpstr>
      <vt:lpstr>Gentrification</vt:lpstr>
      <vt:lpstr>Getting to cities</vt:lpstr>
      <vt:lpstr>Zoning</vt:lpstr>
      <vt:lpstr>How can we do better?</vt:lpstr>
      <vt:lpstr>Understanding the dilemma: a game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Nims</dc:creator>
  <cp:lastModifiedBy>Jesse Nims</cp:lastModifiedBy>
  <cp:revision>20</cp:revision>
  <dcterms:created xsi:type="dcterms:W3CDTF">2022-02-21T23:44:51Z</dcterms:created>
  <dcterms:modified xsi:type="dcterms:W3CDTF">2023-10-12T22:44:49Z</dcterms:modified>
</cp:coreProperties>
</file>