
<file path=[Content_Types].xml><?xml version="1.0" encoding="utf-8"?>
<Types xmlns="http://schemas.openxmlformats.org/package/2006/content-types">
  <Default Extension="png" ContentType="image/png"/>
  <Default Extension="webp" ContentType="image/webp"/>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70" r:id="rId15"/>
    <p:sldId id="271" r:id="rId16"/>
    <p:sldId id="274" r:id="rId17"/>
    <p:sldId id="269" r:id="rId18"/>
    <p:sldId id="275" r:id="rId19"/>
    <p:sldId id="272"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976D9-231E-48B5-BA96-31BC0F5901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849360-0C19-43BE-8593-5365A27621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DD7DDD-7070-4D0E-A57C-0FEE9C9B822F}"/>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5" name="Footer Placeholder 4">
            <a:extLst>
              <a:ext uri="{FF2B5EF4-FFF2-40B4-BE49-F238E27FC236}">
                <a16:creationId xmlns:a16="http://schemas.microsoft.com/office/drawing/2014/main" id="{9CB26DEB-BFA7-4536-9191-658A43C4B6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140D9E-8A9F-44F6-95AA-8FA7FFF2B130}"/>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574059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08C8F-2A01-4B79-A308-252739EA46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C05E8-1B83-4FBE-8421-E781D0580C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7D909E-056E-46C1-ADC9-EE57C8FDB72F}"/>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5" name="Footer Placeholder 4">
            <a:extLst>
              <a:ext uri="{FF2B5EF4-FFF2-40B4-BE49-F238E27FC236}">
                <a16:creationId xmlns:a16="http://schemas.microsoft.com/office/drawing/2014/main" id="{4A1E0368-79DA-435E-9EB0-9D6DBA71C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086877-0D52-4B2E-B82E-1DAE0DE07EEA}"/>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3996810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C6D85-821A-4EA8-B7FE-F651548429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F5DF1A-C876-45FE-B1D1-489A50A5FC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D9F054-DD7B-4567-B1FB-18C6DF0EA8A8}"/>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5" name="Footer Placeholder 4">
            <a:extLst>
              <a:ext uri="{FF2B5EF4-FFF2-40B4-BE49-F238E27FC236}">
                <a16:creationId xmlns:a16="http://schemas.microsoft.com/office/drawing/2014/main" id="{2CF7E373-F8C6-4795-A3D4-B86DEB584E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57F8BF-E8DC-4D66-9FEC-CDCD05D5CF43}"/>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208242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950C1-0DB2-417C-B279-096E85779A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BA867B-B340-4E4B-B529-160B1A35AF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8DC8F1-29FF-4783-B15B-B100B993D3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B8E400-5525-4763-B45C-B03FA7C919B3}"/>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6" name="Footer Placeholder 5">
            <a:extLst>
              <a:ext uri="{FF2B5EF4-FFF2-40B4-BE49-F238E27FC236}">
                <a16:creationId xmlns:a16="http://schemas.microsoft.com/office/drawing/2014/main" id="{E74E1570-7418-4E4B-BB14-21A4576916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E3FD6D-ED96-4643-85C7-B655BDD61882}"/>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109274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F2392-81DD-4D41-86E2-5174B119A7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C08F90-17CB-4EBA-8E2E-1FF2EE70A2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4A2961-B344-4C29-8A72-653A0A2C5B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285374-C07F-4865-A278-84F6764D1D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827567-F307-496C-B60B-98A2E6B54D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7F9A93-47F6-41FE-8041-CA0D557CB9DB}"/>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8" name="Footer Placeholder 7">
            <a:extLst>
              <a:ext uri="{FF2B5EF4-FFF2-40B4-BE49-F238E27FC236}">
                <a16:creationId xmlns:a16="http://schemas.microsoft.com/office/drawing/2014/main" id="{917303D9-BAB4-4C73-A526-A916947DA5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1BB157-E9B8-4483-AB5A-8938872BF5C0}"/>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2258022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76650-0CF9-4584-9C83-187C001E72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BFD950-5161-46CA-A10F-BB3BEC779109}"/>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4" name="Footer Placeholder 3">
            <a:extLst>
              <a:ext uri="{FF2B5EF4-FFF2-40B4-BE49-F238E27FC236}">
                <a16:creationId xmlns:a16="http://schemas.microsoft.com/office/drawing/2014/main" id="{7043C2FD-340A-4D50-99A4-89A0A29CBB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7FA987-DD53-49B5-90B6-2F9DE5F663FC}"/>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2416437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D2FD8E-6763-4A61-9BFE-4446CDE9409D}"/>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3" name="Footer Placeholder 2">
            <a:extLst>
              <a:ext uri="{FF2B5EF4-FFF2-40B4-BE49-F238E27FC236}">
                <a16:creationId xmlns:a16="http://schemas.microsoft.com/office/drawing/2014/main" id="{8DA63EB0-B3CE-4D2E-A555-533937CF83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9E85A8-7303-44AE-BBB5-606231B37F61}"/>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3912824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06685-8F71-4572-B700-CE6C425215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70BAEC-2496-463A-A738-1DEA8E0151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D6C98C-815A-477A-8307-257958A7D2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517B45-721F-4EDB-A02E-520852A7B9EC}"/>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6" name="Footer Placeholder 5">
            <a:extLst>
              <a:ext uri="{FF2B5EF4-FFF2-40B4-BE49-F238E27FC236}">
                <a16:creationId xmlns:a16="http://schemas.microsoft.com/office/drawing/2014/main" id="{78B04701-EA52-42A5-99D1-B377F1EAEB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6AEEAA-047C-4329-BE32-53CE21D40C76}"/>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2379317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2D4D-CDA0-4669-933E-BA00D4E13A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8AF43-0E3C-4CB7-B601-42DF840A2A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D9EEB8-478B-47ED-8B96-608C837D0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B6E28-5B23-4162-B838-DC852A3F53E2}"/>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6" name="Footer Placeholder 5">
            <a:extLst>
              <a:ext uri="{FF2B5EF4-FFF2-40B4-BE49-F238E27FC236}">
                <a16:creationId xmlns:a16="http://schemas.microsoft.com/office/drawing/2014/main" id="{680F2059-DCB9-4B3F-A63F-6AEA284477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B7322D-3713-4D9C-915D-9D1B88CA6C57}"/>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3453734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C98B4-FAAF-4F61-9228-DEC27885C4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8FE979-198E-4E93-BE32-D65F81B67A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70522-1E0A-468E-A82F-731EB78DBDD6}"/>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5" name="Footer Placeholder 4">
            <a:extLst>
              <a:ext uri="{FF2B5EF4-FFF2-40B4-BE49-F238E27FC236}">
                <a16:creationId xmlns:a16="http://schemas.microsoft.com/office/drawing/2014/main" id="{72575A81-DF56-4E8A-B819-8042041D2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3F1000-0D84-4A12-9421-77B59504B387}"/>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4001672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BAA23A-011C-4EBA-B4C0-AB18B061AE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764C7F-7A76-4982-86A2-DDEA16E646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F5C670-3103-4750-9B67-0881D2FB1605}"/>
              </a:ext>
            </a:extLst>
          </p:cNvPr>
          <p:cNvSpPr>
            <a:spLocks noGrp="1"/>
          </p:cNvSpPr>
          <p:nvPr>
            <p:ph type="dt" sz="half" idx="10"/>
          </p:nvPr>
        </p:nvSpPr>
        <p:spPr/>
        <p:txBody>
          <a:bodyPr/>
          <a:lstStyle/>
          <a:p>
            <a:fld id="{03D12A82-5A6E-48B4-98EB-6D3882785F4A}" type="datetimeFigureOut">
              <a:rPr lang="en-US" smtClean="0"/>
              <a:t>4/25/2022</a:t>
            </a:fld>
            <a:endParaRPr lang="en-US"/>
          </a:p>
        </p:txBody>
      </p:sp>
      <p:sp>
        <p:nvSpPr>
          <p:cNvPr id="5" name="Footer Placeholder 4">
            <a:extLst>
              <a:ext uri="{FF2B5EF4-FFF2-40B4-BE49-F238E27FC236}">
                <a16:creationId xmlns:a16="http://schemas.microsoft.com/office/drawing/2014/main" id="{091DC90E-843F-40BB-A348-444F5CC3BE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CCEFE1-95E7-4E1B-B6AF-66F0D6D63704}"/>
              </a:ext>
            </a:extLst>
          </p:cNvPr>
          <p:cNvSpPr>
            <a:spLocks noGrp="1"/>
          </p:cNvSpPr>
          <p:nvPr>
            <p:ph type="sldNum" sz="quarter" idx="12"/>
          </p:nvPr>
        </p:nvSpPr>
        <p:spPr/>
        <p:txBody>
          <a:bodyPr/>
          <a:lstStyle/>
          <a:p>
            <a:fld id="{CB1EF0BA-F803-41BA-AC6D-EC42DB927695}" type="slidenum">
              <a:rPr lang="en-US" smtClean="0"/>
              <a:t>‹#›</a:t>
            </a:fld>
            <a:endParaRPr lang="en-US"/>
          </a:p>
        </p:txBody>
      </p:sp>
    </p:spTree>
    <p:extLst>
      <p:ext uri="{BB962C8B-B14F-4D97-AF65-F5344CB8AC3E}">
        <p14:creationId xmlns:p14="http://schemas.microsoft.com/office/powerpoint/2010/main" val="14092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D11591-DC39-44AB-8673-BBE6E69C72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905137-F1FD-421A-BF6C-07136AE263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717338-1D86-44B7-A8AF-FCE1C6AFF1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D12A82-5A6E-48B4-98EB-6D3882785F4A}" type="datetimeFigureOut">
              <a:rPr lang="en-US" smtClean="0"/>
              <a:t>4/25/2022</a:t>
            </a:fld>
            <a:endParaRPr lang="en-US"/>
          </a:p>
        </p:txBody>
      </p:sp>
      <p:sp>
        <p:nvSpPr>
          <p:cNvPr id="5" name="Footer Placeholder 4">
            <a:extLst>
              <a:ext uri="{FF2B5EF4-FFF2-40B4-BE49-F238E27FC236}">
                <a16:creationId xmlns:a16="http://schemas.microsoft.com/office/drawing/2014/main" id="{166E8D10-B54E-4A10-9AF4-F9BBAF560F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26B308-3193-4F00-95E4-9D9E54B8FD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EF0BA-F803-41BA-AC6D-EC42DB927695}" type="slidenum">
              <a:rPr lang="en-US" smtClean="0"/>
              <a:t>‹#›</a:t>
            </a:fld>
            <a:endParaRPr lang="en-US"/>
          </a:p>
        </p:txBody>
      </p:sp>
    </p:spTree>
    <p:extLst>
      <p:ext uri="{BB962C8B-B14F-4D97-AF65-F5344CB8AC3E}">
        <p14:creationId xmlns:p14="http://schemas.microsoft.com/office/powerpoint/2010/main" val="728897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astronomy.ohio-state.edu/pogge.1/Ast161/Unit5/atmo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funnel.sfsu.edu/courses/metr104/F13/summaries/AbsorptionSpectra_Atmosphere.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acp.copernicus.org/articles/16/8043/2016/acp-16-8043-2016.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climate.nasa.gov/interactives/climate-time-machin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ature.com/articles/d41586-021-00659-y" TargetMode="External"/><Relationship Id="rId2" Type="http://schemas.openxmlformats.org/officeDocument/2006/relationships/hyperlink" Target="https://link.springer.com/article/10.1007/s11600-019-00276-4/figures/6"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agupubs.onlinelibrary.wiley.com/doi/10.1029/2021GL094888"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carbonbrief.org/major-correction-to-satellite-data-shows-140-faster-warming-since-1998"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webp"/><Relationship Id="rId2" Type="http://schemas.openxmlformats.org/officeDocument/2006/relationships/hyperlink" Target="https://onlinelibrary.wiley.com/doi/10.1111/gcb.15871"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climate.nasa.gov/interactives/climate-time-machine" TargetMode="External"/><Relationship Id="rId2" Type="http://schemas.openxmlformats.org/officeDocument/2006/relationships/hyperlink" Target="https://impactlab.org/map/#usmeas=absolute&amp;usyear=2080-2099&amp;gmeas=change-from-hist&amp;gyear=2020-2039&amp;usvar=tas_ann&amp;usrcp=rcp85&amp;tab=united-states&amp;gvar=energy" TargetMode="External"/><Relationship Id="rId1" Type="http://schemas.openxmlformats.org/officeDocument/2006/relationships/slideLayout" Target="../slideLayouts/slideLayout2.xml"/><Relationship Id="rId4" Type="http://schemas.openxmlformats.org/officeDocument/2006/relationships/hyperlink" Target="https://www.ipcc.ch/site/assets/uploads/2018/02/WG1AR5_Chapter12_FINAL.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5E34B-C7BE-4259-8E29-84AACA2695AF}"/>
              </a:ext>
            </a:extLst>
          </p:cNvPr>
          <p:cNvSpPr>
            <a:spLocks noGrp="1"/>
          </p:cNvSpPr>
          <p:nvPr>
            <p:ph type="ctrTitle"/>
          </p:nvPr>
        </p:nvSpPr>
        <p:spPr/>
        <p:txBody>
          <a:bodyPr/>
          <a:lstStyle/>
          <a:p>
            <a:r>
              <a:rPr lang="en-US" dirty="0"/>
              <a:t>Climate Change</a:t>
            </a:r>
          </a:p>
        </p:txBody>
      </p:sp>
      <p:sp>
        <p:nvSpPr>
          <p:cNvPr id="3" name="Subtitle 2">
            <a:extLst>
              <a:ext uri="{FF2B5EF4-FFF2-40B4-BE49-F238E27FC236}">
                <a16:creationId xmlns:a16="http://schemas.microsoft.com/office/drawing/2014/main" id="{B88AD549-FFED-4B3C-B150-C396E2FF785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47311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2A3E5-2A47-4E7D-B9FE-30888C7DC026}"/>
              </a:ext>
            </a:extLst>
          </p:cNvPr>
          <p:cNvSpPr>
            <a:spLocks noGrp="1"/>
          </p:cNvSpPr>
          <p:nvPr>
            <p:ph type="title"/>
          </p:nvPr>
        </p:nvSpPr>
        <p:spPr/>
        <p:txBody>
          <a:bodyPr/>
          <a:lstStyle/>
          <a:p>
            <a:r>
              <a:rPr lang="en-US" dirty="0"/>
              <a:t>What no atmosphere looks like</a:t>
            </a:r>
          </a:p>
        </p:txBody>
      </p:sp>
      <p:sp>
        <p:nvSpPr>
          <p:cNvPr id="3" name="Content Placeholder 2">
            <a:extLst>
              <a:ext uri="{FF2B5EF4-FFF2-40B4-BE49-F238E27FC236}">
                <a16:creationId xmlns:a16="http://schemas.microsoft.com/office/drawing/2014/main" id="{E602C2E1-3948-44FC-9DF5-69EA19177F18}"/>
              </a:ext>
            </a:extLst>
          </p:cNvPr>
          <p:cNvSpPr>
            <a:spLocks noGrp="1"/>
          </p:cNvSpPr>
          <p:nvPr>
            <p:ph idx="1"/>
          </p:nvPr>
        </p:nvSpPr>
        <p:spPr/>
        <p:txBody>
          <a:bodyPr/>
          <a:lstStyle/>
          <a:p>
            <a:r>
              <a:rPr lang="en-US" dirty="0"/>
              <a:t>Mercury</a:t>
            </a:r>
          </a:p>
          <a:p>
            <a:pPr lvl="1"/>
            <a:r>
              <a:rPr lang="en-US" dirty="0"/>
              <a:t>Daytime temperature 740 K</a:t>
            </a:r>
          </a:p>
          <a:p>
            <a:pPr lvl="1"/>
            <a:r>
              <a:rPr lang="en-US" dirty="0"/>
              <a:t>Nighttime temperature 90 K</a:t>
            </a:r>
          </a:p>
          <a:p>
            <a:r>
              <a:rPr lang="en-US" dirty="0"/>
              <a:t>Mars</a:t>
            </a:r>
          </a:p>
          <a:p>
            <a:pPr lvl="1"/>
            <a:r>
              <a:rPr lang="en-US" dirty="0"/>
              <a:t>Daytime temperature (equator) 300 K</a:t>
            </a:r>
          </a:p>
          <a:p>
            <a:pPr lvl="1"/>
            <a:r>
              <a:rPr lang="en-US" dirty="0"/>
              <a:t>Nighttime temperature (poles) 120 K</a:t>
            </a:r>
          </a:p>
          <a:p>
            <a:pPr lvl="1"/>
            <a:r>
              <a:rPr lang="en-US" dirty="0"/>
              <a:t>Average surface temperature 210 K</a:t>
            </a:r>
          </a:p>
          <a:p>
            <a:endParaRPr lang="en-US" dirty="0"/>
          </a:p>
        </p:txBody>
      </p:sp>
    </p:spTree>
    <p:extLst>
      <p:ext uri="{BB962C8B-B14F-4D97-AF65-F5344CB8AC3E}">
        <p14:creationId xmlns:p14="http://schemas.microsoft.com/office/powerpoint/2010/main" val="403283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AC797-7186-413D-B16D-BDBC42051098}"/>
              </a:ext>
            </a:extLst>
          </p:cNvPr>
          <p:cNvSpPr>
            <a:spLocks noGrp="1"/>
          </p:cNvSpPr>
          <p:nvPr>
            <p:ph type="title"/>
          </p:nvPr>
        </p:nvSpPr>
        <p:spPr/>
        <p:txBody>
          <a:bodyPr/>
          <a:lstStyle/>
          <a:p>
            <a:r>
              <a:rPr lang="en-US" dirty="0"/>
              <a:t>What too much atmosphere looks like</a:t>
            </a:r>
          </a:p>
        </p:txBody>
      </p:sp>
      <p:sp>
        <p:nvSpPr>
          <p:cNvPr id="3" name="Content Placeholder 2">
            <a:extLst>
              <a:ext uri="{FF2B5EF4-FFF2-40B4-BE49-F238E27FC236}">
                <a16:creationId xmlns:a16="http://schemas.microsoft.com/office/drawing/2014/main" id="{A9FFA487-59AE-426E-9A9D-D8DBFB6EF509}"/>
              </a:ext>
            </a:extLst>
          </p:cNvPr>
          <p:cNvSpPr>
            <a:spLocks noGrp="1"/>
          </p:cNvSpPr>
          <p:nvPr>
            <p:ph idx="1"/>
          </p:nvPr>
        </p:nvSpPr>
        <p:spPr/>
        <p:txBody>
          <a:bodyPr/>
          <a:lstStyle/>
          <a:p>
            <a:r>
              <a:rPr lang="en-US" dirty="0"/>
              <a:t>Venus</a:t>
            </a:r>
          </a:p>
          <a:p>
            <a:pPr lvl="1"/>
            <a:r>
              <a:rPr lang="en-US" dirty="0"/>
              <a:t>Min surface temperature: 710 K</a:t>
            </a:r>
          </a:p>
          <a:p>
            <a:pPr lvl="1"/>
            <a:r>
              <a:rPr lang="en-US" dirty="0"/>
              <a:t>Max surface temperature: 755 K</a:t>
            </a:r>
          </a:p>
          <a:p>
            <a:pPr lvl="1"/>
            <a:r>
              <a:rPr lang="en-US" dirty="0"/>
              <a:t>Average surface temperature: 735 K</a:t>
            </a:r>
          </a:p>
          <a:p>
            <a:endParaRPr lang="en-US" dirty="0"/>
          </a:p>
        </p:txBody>
      </p:sp>
    </p:spTree>
    <p:extLst>
      <p:ext uri="{BB962C8B-B14F-4D97-AF65-F5344CB8AC3E}">
        <p14:creationId xmlns:p14="http://schemas.microsoft.com/office/powerpoint/2010/main" val="684910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48CD7-5CA9-443E-9C0F-41CC67303545}"/>
              </a:ext>
            </a:extLst>
          </p:cNvPr>
          <p:cNvSpPr>
            <a:spLocks noGrp="1"/>
          </p:cNvSpPr>
          <p:nvPr>
            <p:ph type="title"/>
          </p:nvPr>
        </p:nvSpPr>
        <p:spPr/>
        <p:txBody>
          <a:bodyPr/>
          <a:lstStyle/>
          <a:p>
            <a:r>
              <a:rPr lang="en-US" dirty="0"/>
              <a:t>Earth with no atmosphere</a:t>
            </a:r>
          </a:p>
        </p:txBody>
      </p:sp>
      <p:sp>
        <p:nvSpPr>
          <p:cNvPr id="3" name="Content Placeholder 2">
            <a:extLst>
              <a:ext uri="{FF2B5EF4-FFF2-40B4-BE49-F238E27FC236}">
                <a16:creationId xmlns:a16="http://schemas.microsoft.com/office/drawing/2014/main" id="{E02F77C5-E3E2-4F4E-BFE8-34F9AE701B6C}"/>
              </a:ext>
            </a:extLst>
          </p:cNvPr>
          <p:cNvSpPr>
            <a:spLocks noGrp="1"/>
          </p:cNvSpPr>
          <p:nvPr>
            <p:ph idx="1"/>
          </p:nvPr>
        </p:nvSpPr>
        <p:spPr/>
        <p:txBody>
          <a:bodyPr/>
          <a:lstStyle/>
          <a:p>
            <a:r>
              <a:rPr lang="en-US" dirty="0"/>
              <a:t>Average about 390 K</a:t>
            </a:r>
          </a:p>
          <a:p>
            <a:r>
              <a:rPr lang="en-US" dirty="0"/>
              <a:t>Would be expected to have large variations</a:t>
            </a:r>
          </a:p>
        </p:txBody>
      </p:sp>
    </p:spTree>
    <p:extLst>
      <p:ext uri="{BB962C8B-B14F-4D97-AF65-F5344CB8AC3E}">
        <p14:creationId xmlns:p14="http://schemas.microsoft.com/office/powerpoint/2010/main" val="211539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4B06-243A-45DC-A58A-239A01BF9E40}"/>
              </a:ext>
            </a:extLst>
          </p:cNvPr>
          <p:cNvSpPr>
            <a:spLocks noGrp="1"/>
          </p:cNvSpPr>
          <p:nvPr>
            <p:ph type="title"/>
          </p:nvPr>
        </p:nvSpPr>
        <p:spPr/>
        <p:txBody>
          <a:bodyPr/>
          <a:lstStyle/>
          <a:p>
            <a:r>
              <a:rPr lang="en-US" dirty="0"/>
              <a:t>Radiation physics as quickly as possible (image: Wikipedia)</a:t>
            </a:r>
          </a:p>
        </p:txBody>
      </p:sp>
      <p:sp>
        <p:nvSpPr>
          <p:cNvPr id="3" name="Content Placeholder 2">
            <a:extLst>
              <a:ext uri="{FF2B5EF4-FFF2-40B4-BE49-F238E27FC236}">
                <a16:creationId xmlns:a16="http://schemas.microsoft.com/office/drawing/2014/main" id="{AFDA8750-F96F-44BA-BCB2-09C83950EC2B}"/>
              </a:ext>
            </a:extLst>
          </p:cNvPr>
          <p:cNvSpPr>
            <a:spLocks noGrp="1"/>
          </p:cNvSpPr>
          <p:nvPr>
            <p:ph idx="1"/>
          </p:nvPr>
        </p:nvSpPr>
        <p:spPr/>
        <p:txBody>
          <a:bodyPr/>
          <a:lstStyle/>
          <a:p>
            <a:r>
              <a:rPr lang="en-US" dirty="0"/>
              <a:t>Collisions can lead to excited states in atoms and molecules</a:t>
            </a:r>
          </a:p>
          <a:p>
            <a:r>
              <a:rPr lang="en-US" dirty="0"/>
              <a:t>Every object emits radiation due to de-excitations</a:t>
            </a:r>
          </a:p>
          <a:p>
            <a:r>
              <a:rPr lang="en-US" dirty="0"/>
              <a:t>If we approximate a mixture of stuff to have infinite possible excitation energies, we get an ideal black body</a:t>
            </a:r>
          </a:p>
        </p:txBody>
      </p:sp>
      <p:pic>
        <p:nvPicPr>
          <p:cNvPr id="5" name="Picture 4">
            <a:extLst>
              <a:ext uri="{FF2B5EF4-FFF2-40B4-BE49-F238E27FC236}">
                <a16:creationId xmlns:a16="http://schemas.microsoft.com/office/drawing/2014/main" id="{5C510812-D75C-4F5E-984B-64A6D9FBB26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23866" y="3567952"/>
            <a:ext cx="3429934" cy="2743947"/>
          </a:xfrm>
          <a:prstGeom prst="rect">
            <a:avLst/>
          </a:prstGeom>
        </p:spPr>
      </p:pic>
    </p:spTree>
    <p:extLst>
      <p:ext uri="{BB962C8B-B14F-4D97-AF65-F5344CB8AC3E}">
        <p14:creationId xmlns:p14="http://schemas.microsoft.com/office/powerpoint/2010/main" val="488734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91C32-1DFE-4400-9312-76FD3A93AAE4}"/>
              </a:ext>
            </a:extLst>
          </p:cNvPr>
          <p:cNvSpPr>
            <a:spLocks noGrp="1"/>
          </p:cNvSpPr>
          <p:nvPr>
            <p:ph type="title"/>
          </p:nvPr>
        </p:nvSpPr>
        <p:spPr/>
        <p:txBody>
          <a:bodyPr/>
          <a:lstStyle/>
          <a:p>
            <a:r>
              <a:rPr lang="en-US" dirty="0"/>
              <a:t>Important points</a:t>
            </a:r>
          </a:p>
        </p:txBody>
      </p:sp>
      <p:sp>
        <p:nvSpPr>
          <p:cNvPr id="3" name="Content Placeholder 2">
            <a:extLst>
              <a:ext uri="{FF2B5EF4-FFF2-40B4-BE49-F238E27FC236}">
                <a16:creationId xmlns:a16="http://schemas.microsoft.com/office/drawing/2014/main" id="{A6A702BC-7C4D-4CC4-9D59-EA6FAA64CE3B}"/>
              </a:ext>
            </a:extLst>
          </p:cNvPr>
          <p:cNvSpPr>
            <a:spLocks noGrp="1"/>
          </p:cNvSpPr>
          <p:nvPr>
            <p:ph idx="1"/>
          </p:nvPr>
        </p:nvSpPr>
        <p:spPr/>
        <p:txBody>
          <a:bodyPr/>
          <a:lstStyle/>
          <a:p>
            <a:r>
              <a:rPr lang="en-US" dirty="0"/>
              <a:t>Increasing temperature results in more emission at all wavelengths</a:t>
            </a:r>
          </a:p>
          <a:p>
            <a:pPr lvl="1"/>
            <a:r>
              <a:rPr lang="en-US" dirty="0"/>
              <a:t>A bit more at long wavelengths</a:t>
            </a:r>
          </a:p>
          <a:p>
            <a:pPr lvl="1"/>
            <a:r>
              <a:rPr lang="en-US" dirty="0"/>
              <a:t>A LOT more at short wavelength</a:t>
            </a:r>
          </a:p>
          <a:p>
            <a:r>
              <a:rPr lang="en-US" dirty="0"/>
              <a:t>Recall that short wavelength is high energy</a:t>
            </a:r>
          </a:p>
        </p:txBody>
      </p:sp>
    </p:spTree>
    <p:extLst>
      <p:ext uri="{BB962C8B-B14F-4D97-AF65-F5344CB8AC3E}">
        <p14:creationId xmlns:p14="http://schemas.microsoft.com/office/powerpoint/2010/main" val="372146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23257-A1A2-4D38-B010-AD124AFB56A8}"/>
              </a:ext>
            </a:extLst>
          </p:cNvPr>
          <p:cNvSpPr>
            <a:spLocks noGrp="1"/>
          </p:cNvSpPr>
          <p:nvPr>
            <p:ph type="title"/>
          </p:nvPr>
        </p:nvSpPr>
        <p:spPr/>
        <p:txBody>
          <a:bodyPr/>
          <a:lstStyle/>
          <a:p>
            <a:r>
              <a:rPr lang="en-US" dirty="0"/>
              <a:t>Atmospheres</a:t>
            </a:r>
          </a:p>
        </p:txBody>
      </p:sp>
      <p:sp>
        <p:nvSpPr>
          <p:cNvPr id="3" name="Content Placeholder 2">
            <a:extLst>
              <a:ext uri="{FF2B5EF4-FFF2-40B4-BE49-F238E27FC236}">
                <a16:creationId xmlns:a16="http://schemas.microsoft.com/office/drawing/2014/main" id="{B7838B8D-757A-46B8-9655-FA34046EE60C}"/>
              </a:ext>
            </a:extLst>
          </p:cNvPr>
          <p:cNvSpPr>
            <a:spLocks noGrp="1"/>
          </p:cNvSpPr>
          <p:nvPr>
            <p:ph idx="1"/>
          </p:nvPr>
        </p:nvSpPr>
        <p:spPr/>
        <p:txBody>
          <a:bodyPr/>
          <a:lstStyle/>
          <a:p>
            <a:r>
              <a:rPr lang="en-US" dirty="0"/>
              <a:t>Atmospheres are composed of many gasses</a:t>
            </a:r>
          </a:p>
          <a:p>
            <a:r>
              <a:rPr lang="en-US" dirty="0"/>
              <a:t>Each will absorb specific frequencies and not others</a:t>
            </a:r>
          </a:p>
        </p:txBody>
      </p:sp>
    </p:spTree>
    <p:extLst>
      <p:ext uri="{BB962C8B-B14F-4D97-AF65-F5344CB8AC3E}">
        <p14:creationId xmlns:p14="http://schemas.microsoft.com/office/powerpoint/2010/main" val="157149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91C1B-019F-4601-BBA2-CA4FF9BBB379}"/>
              </a:ext>
            </a:extLst>
          </p:cNvPr>
          <p:cNvSpPr>
            <a:spLocks noGrp="1"/>
          </p:cNvSpPr>
          <p:nvPr>
            <p:ph type="title"/>
          </p:nvPr>
        </p:nvSpPr>
        <p:spPr/>
        <p:txBody>
          <a:bodyPr/>
          <a:lstStyle/>
          <a:p>
            <a:r>
              <a:rPr lang="en-US" dirty="0"/>
              <a:t>Atmospheres and opacity (image NASA)</a:t>
            </a:r>
          </a:p>
        </p:txBody>
      </p:sp>
      <p:pic>
        <p:nvPicPr>
          <p:cNvPr id="5" name="Content Placeholder 4">
            <a:extLst>
              <a:ext uri="{FF2B5EF4-FFF2-40B4-BE49-F238E27FC236}">
                <a16:creationId xmlns:a16="http://schemas.microsoft.com/office/drawing/2014/main" id="{1C88F6FF-2E71-4423-BB99-205F78FE6F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073" y="2327649"/>
            <a:ext cx="9206136" cy="4351338"/>
          </a:xfrm>
        </p:spPr>
      </p:pic>
    </p:spTree>
    <p:extLst>
      <p:ext uri="{BB962C8B-B14F-4D97-AF65-F5344CB8AC3E}">
        <p14:creationId xmlns:p14="http://schemas.microsoft.com/office/powerpoint/2010/main" val="33585033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D945-0940-4E94-875B-386B8E7D195D}"/>
              </a:ext>
            </a:extLst>
          </p:cNvPr>
          <p:cNvSpPr>
            <a:spLocks noGrp="1"/>
          </p:cNvSpPr>
          <p:nvPr>
            <p:ph type="title"/>
          </p:nvPr>
        </p:nvSpPr>
        <p:spPr/>
        <p:txBody>
          <a:bodyPr>
            <a:normAutofit/>
          </a:bodyPr>
          <a:lstStyle/>
          <a:p>
            <a:r>
              <a:rPr lang="en-US" dirty="0"/>
              <a:t>Why those frequencies? </a:t>
            </a:r>
            <a:r>
              <a:rPr lang="en-US" dirty="0">
                <a:hlinkClick r:id="rId2"/>
              </a:rPr>
              <a:t>images: </a:t>
            </a:r>
            <a:r>
              <a:rPr lang="en-US" dirty="0" err="1">
                <a:hlinkClick r:id="rId2"/>
              </a:rPr>
              <a:t>ohio</a:t>
            </a:r>
            <a:r>
              <a:rPr lang="en-US" dirty="0">
                <a:hlinkClick r:id="rId2"/>
              </a:rPr>
              <a:t> state astronomy </a:t>
            </a:r>
            <a:endParaRPr lang="en-US" dirty="0"/>
          </a:p>
        </p:txBody>
      </p:sp>
      <p:pic>
        <p:nvPicPr>
          <p:cNvPr id="5" name="Content Placeholder 4">
            <a:extLst>
              <a:ext uri="{FF2B5EF4-FFF2-40B4-BE49-F238E27FC236}">
                <a16:creationId xmlns:a16="http://schemas.microsoft.com/office/drawing/2014/main" id="{41CBF0E7-7295-4B17-8373-CE09425B2FC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259" y="2256422"/>
            <a:ext cx="11591788" cy="4254604"/>
          </a:xfrm>
        </p:spPr>
      </p:pic>
    </p:spTree>
    <p:extLst>
      <p:ext uri="{BB962C8B-B14F-4D97-AF65-F5344CB8AC3E}">
        <p14:creationId xmlns:p14="http://schemas.microsoft.com/office/powerpoint/2010/main" val="2268919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C25DE-1365-441C-92EB-EF379A6314CC}"/>
              </a:ext>
            </a:extLst>
          </p:cNvPr>
          <p:cNvSpPr>
            <a:spLocks noGrp="1"/>
          </p:cNvSpPr>
          <p:nvPr>
            <p:ph type="title"/>
          </p:nvPr>
        </p:nvSpPr>
        <p:spPr/>
        <p:txBody>
          <a:bodyPr/>
          <a:lstStyle/>
          <a:p>
            <a:r>
              <a:rPr lang="en-US" dirty="0"/>
              <a:t>Why should we care: the greenhouse effect (image: IPCC)</a:t>
            </a:r>
          </a:p>
        </p:txBody>
      </p:sp>
      <p:pic>
        <p:nvPicPr>
          <p:cNvPr id="9" name="Content Placeholder 8">
            <a:extLst>
              <a:ext uri="{FF2B5EF4-FFF2-40B4-BE49-F238E27FC236}">
                <a16:creationId xmlns:a16="http://schemas.microsoft.com/office/drawing/2014/main" id="{EC49379E-2848-4E89-AB26-34CFA5878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0456" y="1825625"/>
            <a:ext cx="5651088" cy="4351338"/>
          </a:xfrm>
        </p:spPr>
      </p:pic>
    </p:spTree>
    <p:extLst>
      <p:ext uri="{BB962C8B-B14F-4D97-AF65-F5344CB8AC3E}">
        <p14:creationId xmlns:p14="http://schemas.microsoft.com/office/powerpoint/2010/main" val="4096933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9230-501C-4CD7-BB1F-CB4B92D6939F}"/>
              </a:ext>
            </a:extLst>
          </p:cNvPr>
          <p:cNvSpPr>
            <a:spLocks noGrp="1"/>
          </p:cNvSpPr>
          <p:nvPr>
            <p:ph type="title"/>
          </p:nvPr>
        </p:nvSpPr>
        <p:spPr/>
        <p:txBody>
          <a:bodyPr/>
          <a:lstStyle/>
          <a:p>
            <a:r>
              <a:rPr lang="en-US" dirty="0"/>
              <a:t>Some more detail</a:t>
            </a:r>
          </a:p>
        </p:txBody>
      </p:sp>
      <p:sp>
        <p:nvSpPr>
          <p:cNvPr id="3" name="Content Placeholder 2">
            <a:extLst>
              <a:ext uri="{FF2B5EF4-FFF2-40B4-BE49-F238E27FC236}">
                <a16:creationId xmlns:a16="http://schemas.microsoft.com/office/drawing/2014/main" id="{E2F59EB0-7B45-4E9E-8DD0-3E28E1FDCB29}"/>
              </a:ext>
            </a:extLst>
          </p:cNvPr>
          <p:cNvSpPr>
            <a:spLocks noGrp="1"/>
          </p:cNvSpPr>
          <p:nvPr>
            <p:ph idx="1"/>
          </p:nvPr>
        </p:nvSpPr>
        <p:spPr/>
        <p:txBody>
          <a:bodyPr/>
          <a:lstStyle/>
          <a:p>
            <a:r>
              <a:rPr lang="en-US" dirty="0">
                <a:hlinkClick r:id="rId2"/>
              </a:rPr>
              <a:t>http://funnel.sfsu.edu/courses/metr104/F13/summaries/AbsorptionSpectra_Atmosphere.pdf</a:t>
            </a:r>
            <a:endParaRPr lang="en-US" dirty="0"/>
          </a:p>
          <a:p>
            <a:endParaRPr lang="en-US" dirty="0"/>
          </a:p>
        </p:txBody>
      </p:sp>
    </p:spTree>
    <p:extLst>
      <p:ext uri="{BB962C8B-B14F-4D97-AF65-F5344CB8AC3E}">
        <p14:creationId xmlns:p14="http://schemas.microsoft.com/office/powerpoint/2010/main" val="28662583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C12E9-5A62-4995-AED3-2259F1F87733}"/>
              </a:ext>
            </a:extLst>
          </p:cNvPr>
          <p:cNvSpPr>
            <a:spLocks noGrp="1"/>
          </p:cNvSpPr>
          <p:nvPr>
            <p:ph type="title"/>
          </p:nvPr>
        </p:nvSpPr>
        <p:spPr/>
        <p:txBody>
          <a:bodyPr/>
          <a:lstStyle/>
          <a:p>
            <a:r>
              <a:rPr lang="en-US" dirty="0"/>
              <a:t>What about really potent greenhouse gases (image: </a:t>
            </a:r>
            <a:r>
              <a:rPr lang="en-US" dirty="0">
                <a:hlinkClick r:id="rId2"/>
              </a:rPr>
              <a:t>Davis et al, 2016</a:t>
            </a:r>
            <a:r>
              <a:rPr lang="en-US" dirty="0"/>
              <a:t>)</a:t>
            </a:r>
          </a:p>
        </p:txBody>
      </p:sp>
      <p:sp>
        <p:nvSpPr>
          <p:cNvPr id="3" name="Content Placeholder 2">
            <a:extLst>
              <a:ext uri="{FF2B5EF4-FFF2-40B4-BE49-F238E27FC236}">
                <a16:creationId xmlns:a16="http://schemas.microsoft.com/office/drawing/2014/main" id="{97C3DBCE-06DB-4A0B-BAD5-BB89B40709EE}"/>
              </a:ext>
            </a:extLst>
          </p:cNvPr>
          <p:cNvSpPr>
            <a:spLocks noGrp="1"/>
          </p:cNvSpPr>
          <p:nvPr>
            <p:ph idx="1"/>
          </p:nvPr>
        </p:nvSpPr>
        <p:spPr>
          <a:xfrm>
            <a:off x="838200" y="1798731"/>
            <a:ext cx="10515600" cy="4351338"/>
          </a:xfrm>
        </p:spPr>
        <p:txBody>
          <a:bodyPr/>
          <a:lstStyle/>
          <a:p>
            <a:r>
              <a:rPr lang="en-US" dirty="0"/>
              <a:t>Note, wavenumber is inversely proportional to wavelength</a:t>
            </a:r>
          </a:p>
          <a:p>
            <a:pPr lvl="1"/>
            <a:r>
              <a:rPr lang="en-US" dirty="0"/>
              <a:t>800cm^-1=12.5 micrometers</a:t>
            </a:r>
          </a:p>
          <a:p>
            <a:pPr lvl="1"/>
            <a:r>
              <a:rPr lang="en-US" dirty="0"/>
              <a:t>1200cm^-1=8.3 micrometers</a:t>
            </a:r>
          </a:p>
          <a:p>
            <a:pPr lvl="1"/>
            <a:endParaRPr lang="en-US" dirty="0"/>
          </a:p>
          <a:p>
            <a:pPr lvl="1"/>
            <a:endParaRPr lang="en-US" dirty="0"/>
          </a:p>
        </p:txBody>
      </p:sp>
      <p:pic>
        <p:nvPicPr>
          <p:cNvPr id="7" name="Picture 6">
            <a:extLst>
              <a:ext uri="{FF2B5EF4-FFF2-40B4-BE49-F238E27FC236}">
                <a16:creationId xmlns:a16="http://schemas.microsoft.com/office/drawing/2014/main" id="{880692B4-260A-4A5D-A699-DFE5A3E8FF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410477"/>
            <a:ext cx="4067249" cy="4108263"/>
          </a:xfrm>
          <a:prstGeom prst="rect">
            <a:avLst/>
          </a:prstGeom>
        </p:spPr>
      </p:pic>
    </p:spTree>
    <p:extLst>
      <p:ext uri="{BB962C8B-B14F-4D97-AF65-F5344CB8AC3E}">
        <p14:creationId xmlns:p14="http://schemas.microsoft.com/office/powerpoint/2010/main" val="6001505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720B2-CF62-4954-B603-A89EFE5490A4}"/>
              </a:ext>
            </a:extLst>
          </p:cNvPr>
          <p:cNvSpPr>
            <a:spLocks noGrp="1"/>
          </p:cNvSpPr>
          <p:nvPr>
            <p:ph type="title"/>
          </p:nvPr>
        </p:nvSpPr>
        <p:spPr/>
        <p:txBody>
          <a:bodyPr/>
          <a:lstStyle/>
          <a:p>
            <a:r>
              <a:rPr lang="en-US" dirty="0"/>
              <a:t>The Earth is warming</a:t>
            </a:r>
          </a:p>
        </p:txBody>
      </p:sp>
      <p:sp>
        <p:nvSpPr>
          <p:cNvPr id="3" name="Content Placeholder 2">
            <a:extLst>
              <a:ext uri="{FF2B5EF4-FFF2-40B4-BE49-F238E27FC236}">
                <a16:creationId xmlns:a16="http://schemas.microsoft.com/office/drawing/2014/main" id="{2F7EB5B9-B093-4A50-8CB0-45AA210E3BDF}"/>
              </a:ext>
            </a:extLst>
          </p:cNvPr>
          <p:cNvSpPr>
            <a:spLocks noGrp="1"/>
          </p:cNvSpPr>
          <p:nvPr>
            <p:ph idx="1"/>
          </p:nvPr>
        </p:nvSpPr>
        <p:spPr/>
        <p:txBody>
          <a:bodyPr/>
          <a:lstStyle/>
          <a:p>
            <a:r>
              <a:rPr lang="en-US" dirty="0">
                <a:hlinkClick r:id="rId2"/>
              </a:rPr>
              <a:t>https://climate.nasa.gov/interactives/climate-time-machine</a:t>
            </a:r>
            <a:endParaRPr lang="en-US" dirty="0"/>
          </a:p>
          <a:p>
            <a:endParaRPr lang="en-US" dirty="0"/>
          </a:p>
        </p:txBody>
      </p:sp>
    </p:spTree>
    <p:extLst>
      <p:ext uri="{BB962C8B-B14F-4D97-AF65-F5344CB8AC3E}">
        <p14:creationId xmlns:p14="http://schemas.microsoft.com/office/powerpoint/2010/main" val="1426227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B857D-0A6A-4F79-B3E0-27B9C6B22C41}"/>
              </a:ext>
            </a:extLst>
          </p:cNvPr>
          <p:cNvSpPr>
            <a:spLocks noGrp="1"/>
          </p:cNvSpPr>
          <p:nvPr>
            <p:ph type="title"/>
          </p:nvPr>
        </p:nvSpPr>
        <p:spPr/>
        <p:txBody>
          <a:bodyPr/>
          <a:lstStyle/>
          <a:p>
            <a:r>
              <a:rPr lang="en-US" dirty="0"/>
              <a:t>Positive feedback loops</a:t>
            </a:r>
          </a:p>
        </p:txBody>
      </p:sp>
      <p:sp>
        <p:nvSpPr>
          <p:cNvPr id="3" name="Content Placeholder 2">
            <a:extLst>
              <a:ext uri="{FF2B5EF4-FFF2-40B4-BE49-F238E27FC236}">
                <a16:creationId xmlns:a16="http://schemas.microsoft.com/office/drawing/2014/main" id="{9C77D997-2A7B-442D-9E42-8CF4FBC35A00}"/>
              </a:ext>
            </a:extLst>
          </p:cNvPr>
          <p:cNvSpPr>
            <a:spLocks noGrp="1"/>
          </p:cNvSpPr>
          <p:nvPr>
            <p:ph idx="1"/>
          </p:nvPr>
        </p:nvSpPr>
        <p:spPr/>
        <p:txBody>
          <a:bodyPr/>
          <a:lstStyle/>
          <a:p>
            <a:r>
              <a:rPr lang="en-US" dirty="0"/>
              <a:t>Variable A increases</a:t>
            </a:r>
          </a:p>
          <a:p>
            <a:r>
              <a:rPr lang="en-US" dirty="0"/>
              <a:t>An increase in variable A causes variable B to increase</a:t>
            </a:r>
          </a:p>
          <a:p>
            <a:r>
              <a:rPr lang="en-US" dirty="0"/>
              <a:t>An increase in variable B causes variable A to increase</a:t>
            </a:r>
          </a:p>
          <a:p>
            <a:r>
              <a:rPr lang="en-US" dirty="0"/>
              <a:t>Repeat…</a:t>
            </a:r>
          </a:p>
        </p:txBody>
      </p:sp>
    </p:spTree>
    <p:extLst>
      <p:ext uri="{BB962C8B-B14F-4D97-AF65-F5344CB8AC3E}">
        <p14:creationId xmlns:p14="http://schemas.microsoft.com/office/powerpoint/2010/main" val="29701198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E70D-826A-4BAE-8782-C1DCECE2CF4B}"/>
              </a:ext>
            </a:extLst>
          </p:cNvPr>
          <p:cNvSpPr>
            <a:spLocks noGrp="1"/>
          </p:cNvSpPr>
          <p:nvPr>
            <p:ph type="title"/>
          </p:nvPr>
        </p:nvSpPr>
        <p:spPr/>
        <p:txBody>
          <a:bodyPr/>
          <a:lstStyle/>
          <a:p>
            <a:r>
              <a:rPr lang="en-US" dirty="0"/>
              <a:t>Melting permafrost</a:t>
            </a:r>
          </a:p>
        </p:txBody>
      </p:sp>
      <p:sp>
        <p:nvSpPr>
          <p:cNvPr id="3" name="Content Placeholder 2">
            <a:extLst>
              <a:ext uri="{FF2B5EF4-FFF2-40B4-BE49-F238E27FC236}">
                <a16:creationId xmlns:a16="http://schemas.microsoft.com/office/drawing/2014/main" id="{72F89427-91B2-47D4-8EFB-7E76F7B3309A}"/>
              </a:ext>
            </a:extLst>
          </p:cNvPr>
          <p:cNvSpPr>
            <a:spLocks noGrp="1"/>
          </p:cNvSpPr>
          <p:nvPr>
            <p:ph idx="1"/>
          </p:nvPr>
        </p:nvSpPr>
        <p:spPr/>
        <p:txBody>
          <a:bodyPr/>
          <a:lstStyle/>
          <a:p>
            <a:r>
              <a:rPr lang="en-US" dirty="0"/>
              <a:t>Warming temperatures melt permafrost</a:t>
            </a:r>
          </a:p>
          <a:p>
            <a:r>
              <a:rPr lang="en-US" dirty="0"/>
              <a:t>Allows microbes to multiply and break down organic materials</a:t>
            </a:r>
          </a:p>
          <a:p>
            <a:r>
              <a:rPr lang="en-US" dirty="0"/>
              <a:t>Microbes release methane and carbon dioxide</a:t>
            </a:r>
          </a:p>
          <a:p>
            <a:r>
              <a:rPr lang="en-US" dirty="0"/>
              <a:t>Earth warms…</a:t>
            </a:r>
          </a:p>
          <a:p>
            <a:r>
              <a:rPr lang="en-US" dirty="0"/>
              <a:t>Total carbon content of permafrost regions is estimated to be about twice the atmospheric total</a:t>
            </a:r>
          </a:p>
          <a:p>
            <a:r>
              <a:rPr lang="en-US" dirty="0">
                <a:hlinkClick r:id="rId2"/>
              </a:rPr>
              <a:t>https://link.springer.com/article/10.1007/s11600-019-00276-4/figures/6</a:t>
            </a:r>
            <a:endParaRPr lang="en-US" dirty="0"/>
          </a:p>
          <a:p>
            <a:r>
              <a:rPr lang="en-US" dirty="0">
                <a:hlinkClick r:id="rId3"/>
              </a:rPr>
              <a:t>https://www.nature.com/articles/d41586-021-00659-y</a:t>
            </a:r>
            <a:endParaRPr lang="en-US" dirty="0"/>
          </a:p>
          <a:p>
            <a:endParaRPr lang="en-US" dirty="0"/>
          </a:p>
        </p:txBody>
      </p:sp>
    </p:spTree>
    <p:extLst>
      <p:ext uri="{BB962C8B-B14F-4D97-AF65-F5344CB8AC3E}">
        <p14:creationId xmlns:p14="http://schemas.microsoft.com/office/powerpoint/2010/main" val="4211964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E39CD-7863-45AB-947A-3F179DF93161}"/>
              </a:ext>
            </a:extLst>
          </p:cNvPr>
          <p:cNvSpPr>
            <a:spLocks noGrp="1"/>
          </p:cNvSpPr>
          <p:nvPr>
            <p:ph type="title"/>
          </p:nvPr>
        </p:nvSpPr>
        <p:spPr/>
        <p:txBody>
          <a:bodyPr/>
          <a:lstStyle/>
          <a:p>
            <a:r>
              <a:rPr lang="en-US" dirty="0"/>
              <a:t>Albedo changes</a:t>
            </a:r>
          </a:p>
        </p:txBody>
      </p:sp>
      <p:sp>
        <p:nvSpPr>
          <p:cNvPr id="3" name="Content Placeholder 2">
            <a:extLst>
              <a:ext uri="{FF2B5EF4-FFF2-40B4-BE49-F238E27FC236}">
                <a16:creationId xmlns:a16="http://schemas.microsoft.com/office/drawing/2014/main" id="{0F93F8A3-EC84-462D-8892-0897F372F023}"/>
              </a:ext>
            </a:extLst>
          </p:cNvPr>
          <p:cNvSpPr>
            <a:spLocks noGrp="1"/>
          </p:cNvSpPr>
          <p:nvPr>
            <p:ph idx="1"/>
          </p:nvPr>
        </p:nvSpPr>
        <p:spPr/>
        <p:txBody>
          <a:bodyPr/>
          <a:lstStyle/>
          <a:p>
            <a:r>
              <a:rPr lang="en-US" dirty="0"/>
              <a:t>Snow is white and reflects most light</a:t>
            </a:r>
          </a:p>
          <a:p>
            <a:r>
              <a:rPr lang="en-US" dirty="0"/>
              <a:t>Snow melts, reducing albedo</a:t>
            </a:r>
          </a:p>
          <a:p>
            <a:r>
              <a:rPr lang="en-US" dirty="0"/>
              <a:t>Earth warms, melting snow</a:t>
            </a:r>
          </a:p>
          <a:p>
            <a:r>
              <a:rPr lang="en-US" dirty="0">
                <a:hlinkClick r:id="rId2"/>
              </a:rPr>
              <a:t>https://agupubs.onlinelibrary.wiley.com/doi/10.1029/2021GL094888</a:t>
            </a:r>
            <a:endParaRPr lang="en-US" dirty="0"/>
          </a:p>
        </p:txBody>
      </p:sp>
    </p:spTree>
    <p:extLst>
      <p:ext uri="{BB962C8B-B14F-4D97-AF65-F5344CB8AC3E}">
        <p14:creationId xmlns:p14="http://schemas.microsoft.com/office/powerpoint/2010/main" val="1267080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983F1-A7D8-41FC-B152-E846441DA8F6}"/>
              </a:ext>
            </a:extLst>
          </p:cNvPr>
          <p:cNvSpPr>
            <a:spLocks noGrp="1"/>
          </p:cNvSpPr>
          <p:nvPr>
            <p:ph type="title"/>
          </p:nvPr>
        </p:nvSpPr>
        <p:spPr/>
        <p:txBody>
          <a:bodyPr/>
          <a:lstStyle/>
          <a:p>
            <a:r>
              <a:rPr lang="en-US" dirty="0"/>
              <a:t>Uncertainty in climate models (image: Wikipedia, from IPCC data)</a:t>
            </a:r>
          </a:p>
        </p:txBody>
      </p:sp>
      <p:sp>
        <p:nvSpPr>
          <p:cNvPr id="3" name="Content Placeholder 2">
            <a:extLst>
              <a:ext uri="{FF2B5EF4-FFF2-40B4-BE49-F238E27FC236}">
                <a16:creationId xmlns:a16="http://schemas.microsoft.com/office/drawing/2014/main" id="{9F517C5B-8684-40F3-AAE3-B32469753E33}"/>
              </a:ext>
            </a:extLst>
          </p:cNvPr>
          <p:cNvSpPr>
            <a:spLocks noGrp="1"/>
          </p:cNvSpPr>
          <p:nvPr>
            <p:ph idx="1"/>
          </p:nvPr>
        </p:nvSpPr>
        <p:spPr/>
        <p:txBody>
          <a:bodyPr/>
          <a:lstStyle/>
          <a:p>
            <a:r>
              <a:rPr lang="en-US" dirty="0">
                <a:hlinkClick r:id="rId2"/>
              </a:rPr>
              <a:t>https://www.carbonbrief.org/major-correction-to-satellite-data-shows-140-faster-warming-since-1998</a:t>
            </a:r>
            <a:endParaRPr lang="en-US" dirty="0"/>
          </a:p>
          <a:p>
            <a:endParaRPr lang="en-US" dirty="0"/>
          </a:p>
          <a:p>
            <a:endParaRPr lang="en-US" dirty="0"/>
          </a:p>
        </p:txBody>
      </p:sp>
      <p:pic>
        <p:nvPicPr>
          <p:cNvPr id="5" name="Picture 4">
            <a:extLst>
              <a:ext uri="{FF2B5EF4-FFF2-40B4-BE49-F238E27FC236}">
                <a16:creationId xmlns:a16="http://schemas.microsoft.com/office/drawing/2014/main" id="{EEC30ABA-B402-477E-A005-7956A9B5011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424517" y="2740083"/>
            <a:ext cx="6545484" cy="4037234"/>
          </a:xfrm>
          <a:prstGeom prst="rect">
            <a:avLst/>
          </a:prstGeom>
        </p:spPr>
      </p:pic>
    </p:spTree>
    <p:extLst>
      <p:ext uri="{BB962C8B-B14F-4D97-AF65-F5344CB8AC3E}">
        <p14:creationId xmlns:p14="http://schemas.microsoft.com/office/powerpoint/2010/main" val="39324441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E503B-C72E-40D3-874B-DB56C1A13330}"/>
              </a:ext>
            </a:extLst>
          </p:cNvPr>
          <p:cNvSpPr>
            <a:spLocks noGrp="1"/>
          </p:cNvSpPr>
          <p:nvPr>
            <p:ph type="title"/>
          </p:nvPr>
        </p:nvSpPr>
        <p:spPr/>
        <p:txBody>
          <a:bodyPr/>
          <a:lstStyle/>
          <a:p>
            <a:r>
              <a:rPr lang="en-US" dirty="0"/>
              <a:t>1 model’s predictions (</a:t>
            </a:r>
            <a:r>
              <a:rPr lang="en-US" dirty="0">
                <a:hlinkClick r:id="rId2"/>
              </a:rPr>
              <a:t>Lyon et al, 2021</a:t>
            </a:r>
            <a:r>
              <a:rPr lang="en-US" dirty="0"/>
              <a:t>)</a:t>
            </a:r>
          </a:p>
        </p:txBody>
      </p:sp>
      <p:pic>
        <p:nvPicPr>
          <p:cNvPr id="5" name="Content Placeholder 4">
            <a:extLst>
              <a:ext uri="{FF2B5EF4-FFF2-40B4-BE49-F238E27FC236}">
                <a16:creationId xmlns:a16="http://schemas.microsoft.com/office/drawing/2014/main" id="{0CD7AB09-764A-4588-84A7-FE6D4551A0C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98608" y="1825625"/>
            <a:ext cx="6394784" cy="4351338"/>
          </a:xfrm>
        </p:spPr>
      </p:pic>
    </p:spTree>
    <p:extLst>
      <p:ext uri="{BB962C8B-B14F-4D97-AF65-F5344CB8AC3E}">
        <p14:creationId xmlns:p14="http://schemas.microsoft.com/office/powerpoint/2010/main" val="33310778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1A8C-F6D8-45B7-BE55-9189DF34CE89}"/>
              </a:ext>
            </a:extLst>
          </p:cNvPr>
          <p:cNvSpPr>
            <a:spLocks noGrp="1"/>
          </p:cNvSpPr>
          <p:nvPr>
            <p:ph type="title"/>
          </p:nvPr>
        </p:nvSpPr>
        <p:spPr/>
        <p:txBody>
          <a:bodyPr/>
          <a:lstStyle/>
          <a:p>
            <a:r>
              <a:rPr lang="en-US"/>
              <a:t>Other predictions</a:t>
            </a:r>
            <a:endParaRPr lang="en-US" dirty="0"/>
          </a:p>
        </p:txBody>
      </p:sp>
      <p:sp>
        <p:nvSpPr>
          <p:cNvPr id="3" name="Content Placeholder 2">
            <a:extLst>
              <a:ext uri="{FF2B5EF4-FFF2-40B4-BE49-F238E27FC236}">
                <a16:creationId xmlns:a16="http://schemas.microsoft.com/office/drawing/2014/main" id="{6590A424-A817-4D2F-8CBB-6BA2174D10C3}"/>
              </a:ext>
            </a:extLst>
          </p:cNvPr>
          <p:cNvSpPr>
            <a:spLocks noGrp="1"/>
          </p:cNvSpPr>
          <p:nvPr>
            <p:ph idx="1"/>
          </p:nvPr>
        </p:nvSpPr>
        <p:spPr/>
        <p:txBody>
          <a:bodyPr>
            <a:normAutofit lnSpcReduction="10000"/>
          </a:bodyPr>
          <a:lstStyle/>
          <a:p>
            <a:r>
              <a:rPr lang="en-US" dirty="0"/>
              <a:t>The USA gets much hotter</a:t>
            </a:r>
          </a:p>
          <a:p>
            <a:pPr lvl="1"/>
            <a:r>
              <a:rPr lang="en-US" dirty="0">
                <a:hlinkClick r:id="rId2"/>
              </a:rPr>
              <a:t>https://impactlab.org/map/#usmeas=absolute&amp;usyear=2080-2099&amp;gmeas=change-from-hist&amp;gyear=2020-2039&amp;usvar=tas_ann&amp;usrcp=rcp85&amp;tab=united-states&amp;gvar=energy</a:t>
            </a:r>
            <a:endParaRPr lang="en-US" dirty="0"/>
          </a:p>
          <a:p>
            <a:r>
              <a:rPr lang="en-US" dirty="0"/>
              <a:t>Sea levels rise, destroying coastal communities</a:t>
            </a:r>
          </a:p>
          <a:p>
            <a:pPr lvl="1"/>
            <a:r>
              <a:rPr lang="en-US" dirty="0">
                <a:hlinkClick r:id="rId3"/>
              </a:rPr>
              <a:t>https://climate.nasa.gov/interactives/climate-time-machine</a:t>
            </a:r>
            <a:endParaRPr lang="en-US" dirty="0"/>
          </a:p>
          <a:p>
            <a:r>
              <a:rPr lang="en-US" dirty="0"/>
              <a:t>Deserts get drier, rainforests get wetter, likelihood of abrupt change increases, change continues for thousands of years, even if warming stopped today…</a:t>
            </a:r>
          </a:p>
          <a:p>
            <a:pPr lvl="1"/>
            <a:r>
              <a:rPr lang="en-US" dirty="0">
                <a:hlinkClick r:id="rId4"/>
              </a:rPr>
              <a:t>https://www.ipcc.ch/site/assets/uploads/2018/02/WG1AR5_Chapter12_FINAL.pdf</a:t>
            </a:r>
            <a:endParaRPr lang="en-US" dirty="0"/>
          </a:p>
          <a:p>
            <a:endParaRPr lang="en-US" dirty="0"/>
          </a:p>
        </p:txBody>
      </p:sp>
    </p:spTree>
    <p:extLst>
      <p:ext uri="{BB962C8B-B14F-4D97-AF65-F5344CB8AC3E}">
        <p14:creationId xmlns:p14="http://schemas.microsoft.com/office/powerpoint/2010/main" val="3781854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Content Placeholder 2"/>
          <p:cNvSpPr>
            <a:spLocks noGrp="1"/>
          </p:cNvSpPr>
          <p:nvPr>
            <p:ph idx="1"/>
          </p:nvPr>
        </p:nvSpPr>
        <p:spPr/>
        <p:txBody>
          <a:bodyPr/>
          <a:lstStyle/>
          <a:p>
            <a:r>
              <a:rPr lang="en-US" dirty="0" smtClean="0"/>
              <a:t>What might be some social and economic changes that result from climate change?</a:t>
            </a:r>
          </a:p>
          <a:p>
            <a:r>
              <a:rPr lang="en-US" dirty="0" smtClean="0"/>
              <a:t>What is the best way to mitigate the damage caused by climate change?</a:t>
            </a:r>
          </a:p>
          <a:p>
            <a:r>
              <a:rPr lang="en-US" dirty="0" smtClean="0"/>
              <a:t>The EPA and international treaties regulate the amount of sulfur that is allowed to be in diesel fuel, but high sulfur in diesel fuel is substantially cheaper and the sulfur acts to cool the plant. How should clear air be balanced against economic effects and global warming? </a:t>
            </a:r>
          </a:p>
          <a:p>
            <a:endParaRPr lang="en-US" dirty="0" smtClean="0"/>
          </a:p>
          <a:p>
            <a:endParaRPr lang="en-US" dirty="0"/>
          </a:p>
        </p:txBody>
      </p:sp>
    </p:spTree>
    <p:extLst>
      <p:ext uri="{BB962C8B-B14F-4D97-AF65-F5344CB8AC3E}">
        <p14:creationId xmlns:p14="http://schemas.microsoft.com/office/powerpoint/2010/main" val="34653959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8400</TotalTime>
  <Words>495</Words>
  <Application>Microsoft Office PowerPoint</Application>
  <PresentationFormat>Widescreen</PresentationFormat>
  <Paragraphs>72</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Climate Change</vt:lpstr>
      <vt:lpstr>What no atmosphere looks like</vt:lpstr>
      <vt:lpstr>What too much atmosphere looks like</vt:lpstr>
      <vt:lpstr>Earth with no atmosphere</vt:lpstr>
      <vt:lpstr>Radiation physics as quickly as possible (image: Wikipedia)</vt:lpstr>
      <vt:lpstr>Important points</vt:lpstr>
      <vt:lpstr>Atmospheres</vt:lpstr>
      <vt:lpstr>Atmospheres and opacity (image NASA)</vt:lpstr>
      <vt:lpstr>Why those frequencies? images: ohio state astronomy </vt:lpstr>
      <vt:lpstr>Why should we care: the greenhouse effect (image: IPCC)</vt:lpstr>
      <vt:lpstr>Some more detail</vt:lpstr>
      <vt:lpstr>What about really potent greenhouse gases (image: Davis et al, 2016)</vt:lpstr>
      <vt:lpstr>The Earth is warming</vt:lpstr>
      <vt:lpstr>Positive feedback loops</vt:lpstr>
      <vt:lpstr>Melting permafrost</vt:lpstr>
      <vt:lpstr>Albedo changes</vt:lpstr>
      <vt:lpstr>Uncertainty in climate models (image: Wikipedia, from IPCC data)</vt:lpstr>
      <vt:lpstr>1 model’s predictions (Lyon et al, 2021)</vt:lpstr>
      <vt:lpstr>Other predictions</vt:lpstr>
      <vt:lpstr>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dc:title>
  <dc:creator>Jesse Nims</dc:creator>
  <cp:lastModifiedBy>Jesse Nims</cp:lastModifiedBy>
  <cp:revision>22</cp:revision>
  <dcterms:created xsi:type="dcterms:W3CDTF">2022-04-17T17:48:29Z</dcterms:created>
  <dcterms:modified xsi:type="dcterms:W3CDTF">2022-04-25T15:36:16Z</dcterms:modified>
</cp:coreProperties>
</file>