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7" r:id="rId9"/>
    <p:sldId id="264" r:id="rId10"/>
    <p:sldId id="265" r:id="rId11"/>
    <p:sldId id="266" r:id="rId12"/>
    <p:sldId id="268" r:id="rId13"/>
    <p:sldId id="270" r:id="rId14"/>
    <p:sldId id="271" r:id="rId15"/>
    <p:sldId id="276" r:id="rId16"/>
    <p:sldId id="275" r:id="rId17"/>
    <p:sldId id="272" r:id="rId18"/>
    <p:sldId id="274" r:id="rId19"/>
    <p:sldId id="273" r:id="rId20"/>
    <p:sldId id="277" r:id="rId21"/>
    <p:sldId id="278" r:id="rId22"/>
    <p:sldId id="279" r:id="rId23"/>
    <p:sldId id="282" r:id="rId24"/>
    <p:sldId id="280" r:id="rId25"/>
    <p:sldId id="281" r:id="rId26"/>
    <p:sldId id="28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75B8E-4119-4592-B056-19AFD63282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8D3DC2-78A0-4C2E-8CC7-2253ECEE26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6E6FE8-6A29-4A1B-9EC0-ED5FD847AF22}"/>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5" name="Footer Placeholder 4">
            <a:extLst>
              <a:ext uri="{FF2B5EF4-FFF2-40B4-BE49-F238E27FC236}">
                <a16:creationId xmlns:a16="http://schemas.microsoft.com/office/drawing/2014/main" id="{F11E9F52-D63D-46B1-BBB9-AC845DAD2F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E5261-238B-402E-B126-C4BC4EB90A91}"/>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4223669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B9CCC-9C3F-4684-99D3-DE39190E82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3842C9-7C0D-41C0-9B2D-43F4BB1BC6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1CEA1-30B4-47FF-A366-5DF6242B246A}"/>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5" name="Footer Placeholder 4">
            <a:extLst>
              <a:ext uri="{FF2B5EF4-FFF2-40B4-BE49-F238E27FC236}">
                <a16:creationId xmlns:a16="http://schemas.microsoft.com/office/drawing/2014/main" id="{D743C106-D9A9-4640-AC4C-B67280945B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3043B-791D-4AB5-8CF9-B2450E56E163}"/>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287642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8BDE5-4EFC-48C9-B81B-39282FA81E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E8EDBB-FF78-4D6C-A03E-34A760A528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C9C23F-F660-456A-9ED5-C0ECFD88E823}"/>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5" name="Footer Placeholder 4">
            <a:extLst>
              <a:ext uri="{FF2B5EF4-FFF2-40B4-BE49-F238E27FC236}">
                <a16:creationId xmlns:a16="http://schemas.microsoft.com/office/drawing/2014/main" id="{3900ACD5-84BE-4E3A-9267-19F83F38F6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FDB638-477C-4C68-8851-2B0E71BD690C}"/>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1884600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BDC24-70AC-4C7B-8DC6-12C438B907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AB690C-9194-4912-BAD3-6141500B92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7FB4A3-FC77-40E0-B64F-D1E5CC9696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B6DCBD-E6A5-4D3A-92BB-4720CBDDE601}"/>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6" name="Footer Placeholder 5">
            <a:extLst>
              <a:ext uri="{FF2B5EF4-FFF2-40B4-BE49-F238E27FC236}">
                <a16:creationId xmlns:a16="http://schemas.microsoft.com/office/drawing/2014/main" id="{6AB979AF-75A9-415F-A453-EF61E0829E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32EB3C-7D4A-4E68-A838-DA80169F2009}"/>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3109661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2E310-52C1-482F-AFE4-50C24DA072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515F34-A985-4ABD-A012-F0EBE0F7D9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6D71E2-8823-4FC6-9C96-F3562CD46F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022E85-BC94-4D22-90F7-5EAAD68E84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A5B51C-7124-4C14-AA3F-6A0829CC0D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B5D854-2818-406D-85DF-84E0788F7F22}"/>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8" name="Footer Placeholder 7">
            <a:extLst>
              <a:ext uri="{FF2B5EF4-FFF2-40B4-BE49-F238E27FC236}">
                <a16:creationId xmlns:a16="http://schemas.microsoft.com/office/drawing/2014/main" id="{43A52B7B-62C3-4C8E-B0C2-5F237E00A3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D7689F-C578-4F3C-BD9D-CB819F37DF53}"/>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2817734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711E-CA39-48E4-B890-467EC836DFD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1131CE-1E50-479F-915E-B9DEA2ABD4DC}"/>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4" name="Footer Placeholder 3">
            <a:extLst>
              <a:ext uri="{FF2B5EF4-FFF2-40B4-BE49-F238E27FC236}">
                <a16:creationId xmlns:a16="http://schemas.microsoft.com/office/drawing/2014/main" id="{EF4126E8-0EAE-4679-B25D-7BC9180D3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726793-9D1F-4F67-8C84-B4FB3389180A}"/>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4008107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3CC72E-9377-43DC-934F-1E9200A3AA63}"/>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3" name="Footer Placeholder 2">
            <a:extLst>
              <a:ext uri="{FF2B5EF4-FFF2-40B4-BE49-F238E27FC236}">
                <a16:creationId xmlns:a16="http://schemas.microsoft.com/office/drawing/2014/main" id="{2813D465-FDFD-41D6-B0E2-E1AF6B4834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605D1B-727F-4D42-8C46-68F3C678E376}"/>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2263307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4AF3-545B-49DC-92CA-04B90D8C49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121FD5-E672-4160-B87E-47E677EB81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58E11D-AAAC-4CA4-BCA9-85A79347FA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1B9218-9CDE-446E-B5B5-CC724B0481EE}"/>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6" name="Footer Placeholder 5">
            <a:extLst>
              <a:ext uri="{FF2B5EF4-FFF2-40B4-BE49-F238E27FC236}">
                <a16:creationId xmlns:a16="http://schemas.microsoft.com/office/drawing/2014/main" id="{74E29C1C-C0FF-4F02-99A7-E0CDE07FB7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683F74-BED8-4747-ADA0-1EEDE9FD2EB9}"/>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428482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A60FE-9439-4115-A404-CBFE850759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4D9318-D419-4219-89EF-6BAE4508CA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25C3A3-5E53-4B43-8F93-B0F17E5C21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5A00AF-2331-4823-90B8-58C48CFCD233}"/>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6" name="Footer Placeholder 5">
            <a:extLst>
              <a:ext uri="{FF2B5EF4-FFF2-40B4-BE49-F238E27FC236}">
                <a16:creationId xmlns:a16="http://schemas.microsoft.com/office/drawing/2014/main" id="{77D0802F-1998-4250-9F17-93FFB70ED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8278FD-FDD2-493B-80A8-40C9F49AF21D}"/>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85773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C3FD9-2538-45E4-A89D-1071DEB05F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A9D700-F185-4191-8298-07278AEF1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2B38C-96C3-4F41-B972-780AE61E7C6A}"/>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5" name="Footer Placeholder 4">
            <a:extLst>
              <a:ext uri="{FF2B5EF4-FFF2-40B4-BE49-F238E27FC236}">
                <a16:creationId xmlns:a16="http://schemas.microsoft.com/office/drawing/2014/main" id="{16888BD4-6C44-44BA-A940-7B3BB47D35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96E855-E62C-45EA-BF9E-16EA5BE45E6C}"/>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3889091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64390-6F97-4489-A50E-3585A8BFAE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597F42-DF62-4356-B932-B354CB8612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552D0C-ADED-46B0-882B-D21B4C0BFE76}"/>
              </a:ext>
            </a:extLst>
          </p:cNvPr>
          <p:cNvSpPr>
            <a:spLocks noGrp="1"/>
          </p:cNvSpPr>
          <p:nvPr>
            <p:ph type="dt" sz="half" idx="10"/>
          </p:nvPr>
        </p:nvSpPr>
        <p:spPr/>
        <p:txBody>
          <a:bodyPr/>
          <a:lstStyle/>
          <a:p>
            <a:fld id="{97A648B2-B8EB-4201-AE34-9F19448B4042}" type="datetimeFigureOut">
              <a:rPr lang="en-US" smtClean="0"/>
              <a:t>12/14/2023</a:t>
            </a:fld>
            <a:endParaRPr lang="en-US"/>
          </a:p>
        </p:txBody>
      </p:sp>
      <p:sp>
        <p:nvSpPr>
          <p:cNvPr id="5" name="Footer Placeholder 4">
            <a:extLst>
              <a:ext uri="{FF2B5EF4-FFF2-40B4-BE49-F238E27FC236}">
                <a16:creationId xmlns:a16="http://schemas.microsoft.com/office/drawing/2014/main" id="{ECA1F5D0-989A-4EAB-B28D-8784A6D6F5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BEDF96-3A92-4E02-A131-5E48FE8E0BB0}"/>
              </a:ext>
            </a:extLst>
          </p:cNvPr>
          <p:cNvSpPr>
            <a:spLocks noGrp="1"/>
          </p:cNvSpPr>
          <p:nvPr>
            <p:ph type="sldNum" sz="quarter" idx="12"/>
          </p:nvPr>
        </p:nvSpPr>
        <p:spPr/>
        <p:txBody>
          <a:bodyPr/>
          <a:lstStyle/>
          <a:p>
            <a:fld id="{4D56F1C1-9FBE-4DDD-A761-1BC8CB97A9E9}" type="slidenum">
              <a:rPr lang="en-US" smtClean="0"/>
              <a:t>‹#›</a:t>
            </a:fld>
            <a:endParaRPr lang="en-US"/>
          </a:p>
        </p:txBody>
      </p:sp>
    </p:spTree>
    <p:extLst>
      <p:ext uri="{BB962C8B-B14F-4D97-AF65-F5344CB8AC3E}">
        <p14:creationId xmlns:p14="http://schemas.microsoft.com/office/powerpoint/2010/main" val="352445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467426-0BCD-4B4A-8BE1-507A65E23A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121657-DB84-4AF9-B6AB-52AE964DAB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FE12A-536C-45D7-9991-3A65BCD9FE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A648B2-B8EB-4201-AE34-9F19448B4042}" type="datetimeFigureOut">
              <a:rPr lang="en-US" smtClean="0"/>
              <a:t>12/14/2023</a:t>
            </a:fld>
            <a:endParaRPr lang="en-US"/>
          </a:p>
        </p:txBody>
      </p:sp>
      <p:sp>
        <p:nvSpPr>
          <p:cNvPr id="5" name="Footer Placeholder 4">
            <a:extLst>
              <a:ext uri="{FF2B5EF4-FFF2-40B4-BE49-F238E27FC236}">
                <a16:creationId xmlns:a16="http://schemas.microsoft.com/office/drawing/2014/main" id="{D0BCAA6C-D4B2-407F-9C89-D495236B31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C580D1-E9C7-465F-B9C7-6FDAC46864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56F1C1-9FBE-4DDD-A761-1BC8CB97A9E9}" type="slidenum">
              <a:rPr lang="en-US" smtClean="0"/>
              <a:t>‹#›</a:t>
            </a:fld>
            <a:endParaRPr lang="en-US"/>
          </a:p>
        </p:txBody>
      </p:sp>
    </p:spTree>
    <p:extLst>
      <p:ext uri="{BB962C8B-B14F-4D97-AF65-F5344CB8AC3E}">
        <p14:creationId xmlns:p14="http://schemas.microsoft.com/office/powerpoint/2010/main" val="2364337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n.cdc.gov/TSP/PHS/PHS.aspx?phsid=79&amp;toxid=2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ubmed.ncbi.nlm.nih.gov/12842376/" TargetMode="External"/><Relationship Id="rId2" Type="http://schemas.openxmlformats.org/officeDocument/2006/relationships/hyperlink" Target="https://pubmed.ncbi.nlm.nih.gov/24228800/" TargetMode="External"/><Relationship Id="rId1" Type="http://schemas.openxmlformats.org/officeDocument/2006/relationships/slideLayout" Target="../slideLayouts/slideLayout2.xml"/><Relationship Id="rId4" Type="http://schemas.openxmlformats.org/officeDocument/2006/relationships/hyperlink" Target="https://core.ac.uk/reader/36030490?utm_source=linkout"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s://www.sciencedirect.com/science/article/pii/S0048357519304560"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F5206-CCE2-462D-83C5-7619459EB021}"/>
              </a:ext>
            </a:extLst>
          </p:cNvPr>
          <p:cNvSpPr>
            <a:spLocks noGrp="1"/>
          </p:cNvSpPr>
          <p:nvPr>
            <p:ph type="ctrTitle"/>
          </p:nvPr>
        </p:nvSpPr>
        <p:spPr/>
        <p:txBody>
          <a:bodyPr/>
          <a:lstStyle/>
          <a:p>
            <a:r>
              <a:rPr lang="en-US" dirty="0"/>
              <a:t>Feeding 8 Billion People</a:t>
            </a:r>
          </a:p>
        </p:txBody>
      </p:sp>
      <p:sp>
        <p:nvSpPr>
          <p:cNvPr id="3" name="Subtitle 2">
            <a:extLst>
              <a:ext uri="{FF2B5EF4-FFF2-40B4-BE49-F238E27FC236}">
                <a16:creationId xmlns:a16="http://schemas.microsoft.com/office/drawing/2014/main" id="{F40CD2FD-FAA5-4BDA-A189-40F38E9FABD7}"/>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5258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B629E-92D4-4F81-9040-6E848B0EC50F}"/>
              </a:ext>
            </a:extLst>
          </p:cNvPr>
          <p:cNvSpPr>
            <a:spLocks noGrp="1"/>
          </p:cNvSpPr>
          <p:nvPr>
            <p:ph type="title"/>
          </p:nvPr>
        </p:nvSpPr>
        <p:spPr/>
        <p:txBody>
          <a:bodyPr/>
          <a:lstStyle/>
          <a:p>
            <a:r>
              <a:rPr lang="en-US" dirty="0"/>
              <a:t>Starvation</a:t>
            </a:r>
          </a:p>
        </p:txBody>
      </p:sp>
      <p:sp>
        <p:nvSpPr>
          <p:cNvPr id="3" name="Content Placeholder 2">
            <a:extLst>
              <a:ext uri="{FF2B5EF4-FFF2-40B4-BE49-F238E27FC236}">
                <a16:creationId xmlns:a16="http://schemas.microsoft.com/office/drawing/2014/main" id="{4719F008-5DC4-4DE8-A725-04B023AA41F1}"/>
              </a:ext>
            </a:extLst>
          </p:cNvPr>
          <p:cNvSpPr>
            <a:spLocks noGrp="1"/>
          </p:cNvSpPr>
          <p:nvPr>
            <p:ph idx="1"/>
          </p:nvPr>
        </p:nvSpPr>
        <p:spPr/>
        <p:txBody>
          <a:bodyPr/>
          <a:lstStyle/>
          <a:p>
            <a:r>
              <a:rPr lang="en-US" dirty="0"/>
              <a:t>According to the UN, about 800 million people did not have enough food to eat in 2020 (slightly higher than previous years)</a:t>
            </a:r>
          </a:p>
          <a:p>
            <a:r>
              <a:rPr lang="en-US" dirty="0"/>
              <a:t>Most undernutrition is due to chronic poverty. </a:t>
            </a:r>
          </a:p>
          <a:p>
            <a:r>
              <a:rPr lang="en-US" dirty="0"/>
              <a:t>Occasionally some specific area will have a dramatic drop in food availability. This is called a famine.</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979351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5C8B4-078D-4958-9941-C55259ABA77C}"/>
              </a:ext>
            </a:extLst>
          </p:cNvPr>
          <p:cNvSpPr>
            <a:spLocks noGrp="1"/>
          </p:cNvSpPr>
          <p:nvPr>
            <p:ph type="title"/>
          </p:nvPr>
        </p:nvSpPr>
        <p:spPr/>
        <p:txBody>
          <a:bodyPr/>
          <a:lstStyle/>
          <a:p>
            <a:r>
              <a:rPr lang="en-US" dirty="0"/>
              <a:t>So we don’t have enough food?</a:t>
            </a:r>
          </a:p>
        </p:txBody>
      </p:sp>
      <p:sp>
        <p:nvSpPr>
          <p:cNvPr id="3" name="Content Placeholder 2">
            <a:extLst>
              <a:ext uri="{FF2B5EF4-FFF2-40B4-BE49-F238E27FC236}">
                <a16:creationId xmlns:a16="http://schemas.microsoft.com/office/drawing/2014/main" id="{B98F2731-B42D-47B2-8FAD-A2A0B27A2B10}"/>
              </a:ext>
            </a:extLst>
          </p:cNvPr>
          <p:cNvSpPr>
            <a:spLocks noGrp="1"/>
          </p:cNvSpPr>
          <p:nvPr>
            <p:ph idx="1"/>
          </p:nvPr>
        </p:nvSpPr>
        <p:spPr/>
        <p:txBody>
          <a:bodyPr/>
          <a:lstStyle/>
          <a:p>
            <a:r>
              <a:rPr lang="en-US" dirty="0"/>
              <a:t>According to WHO, around 2 billion people in the world are overweight. About 600 million are obese.</a:t>
            </a:r>
          </a:p>
          <a:p>
            <a:r>
              <a:rPr lang="en-US" dirty="0"/>
              <a:t>We have both a problem with too much to eat (</a:t>
            </a:r>
            <a:r>
              <a:rPr lang="en-US" dirty="0" err="1"/>
              <a:t>overnutrition</a:t>
            </a:r>
            <a:r>
              <a:rPr lang="en-US" dirty="0"/>
              <a:t>) and not enough (undernutrition).</a:t>
            </a:r>
          </a:p>
        </p:txBody>
      </p:sp>
    </p:spTree>
    <p:extLst>
      <p:ext uri="{BB962C8B-B14F-4D97-AF65-F5344CB8AC3E}">
        <p14:creationId xmlns:p14="http://schemas.microsoft.com/office/powerpoint/2010/main" val="2358486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687C-10E1-4A94-92FC-E3A0C6A0FD0F}"/>
              </a:ext>
            </a:extLst>
          </p:cNvPr>
          <p:cNvSpPr>
            <a:spLocks noGrp="1"/>
          </p:cNvSpPr>
          <p:nvPr>
            <p:ph type="title"/>
          </p:nvPr>
        </p:nvSpPr>
        <p:spPr/>
        <p:txBody>
          <a:bodyPr/>
          <a:lstStyle/>
          <a:p>
            <a:r>
              <a:rPr lang="en-US" dirty="0"/>
              <a:t>The Earth as a finite system</a:t>
            </a:r>
          </a:p>
        </p:txBody>
      </p:sp>
      <p:sp>
        <p:nvSpPr>
          <p:cNvPr id="3" name="Content Placeholder 2">
            <a:extLst>
              <a:ext uri="{FF2B5EF4-FFF2-40B4-BE49-F238E27FC236}">
                <a16:creationId xmlns:a16="http://schemas.microsoft.com/office/drawing/2014/main" id="{3107B145-3E5C-4054-94FC-75AB8CA8D21A}"/>
              </a:ext>
            </a:extLst>
          </p:cNvPr>
          <p:cNvSpPr>
            <a:spLocks noGrp="1"/>
          </p:cNvSpPr>
          <p:nvPr>
            <p:ph idx="1"/>
          </p:nvPr>
        </p:nvSpPr>
        <p:spPr/>
        <p:txBody>
          <a:bodyPr/>
          <a:lstStyle/>
          <a:p>
            <a:r>
              <a:rPr lang="en-US" dirty="0"/>
              <a:t>A quick estimate of the theoretical ceiling on the carrying capacity of earth for humans would be if we clear cut all forests and planted crops, then ate every calorie produced. This would give something around 300 billion (to a factor of 5 or so).</a:t>
            </a:r>
          </a:p>
          <a:p>
            <a:r>
              <a:rPr lang="en-US" dirty="0"/>
              <a:t>Obviously this isn’t feasible. A more reasonable estimate for the carrying capacity is 10-30 billion depending on what technological improvements come along.</a:t>
            </a:r>
          </a:p>
        </p:txBody>
      </p:sp>
    </p:spTree>
    <p:extLst>
      <p:ext uri="{BB962C8B-B14F-4D97-AF65-F5344CB8AC3E}">
        <p14:creationId xmlns:p14="http://schemas.microsoft.com/office/powerpoint/2010/main" val="1129070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D8891-16A8-4E93-9137-C7B9402E2D3E}"/>
              </a:ext>
            </a:extLst>
          </p:cNvPr>
          <p:cNvSpPr>
            <a:spLocks noGrp="1"/>
          </p:cNvSpPr>
          <p:nvPr>
            <p:ph type="title"/>
          </p:nvPr>
        </p:nvSpPr>
        <p:spPr/>
        <p:txBody>
          <a:bodyPr/>
          <a:lstStyle/>
          <a:p>
            <a:r>
              <a:rPr lang="en-US" dirty="0"/>
              <a:t>Producing 1 calorie</a:t>
            </a:r>
          </a:p>
        </p:txBody>
      </p:sp>
      <p:sp>
        <p:nvSpPr>
          <p:cNvPr id="3" name="Content Placeholder 2">
            <a:extLst>
              <a:ext uri="{FF2B5EF4-FFF2-40B4-BE49-F238E27FC236}">
                <a16:creationId xmlns:a16="http://schemas.microsoft.com/office/drawing/2014/main" id="{4C4B2D1D-F027-49DE-90E8-2115739261AC}"/>
              </a:ext>
            </a:extLst>
          </p:cNvPr>
          <p:cNvSpPr>
            <a:spLocks noGrp="1"/>
          </p:cNvSpPr>
          <p:nvPr>
            <p:ph idx="1"/>
          </p:nvPr>
        </p:nvSpPr>
        <p:spPr/>
        <p:txBody>
          <a:bodyPr/>
          <a:lstStyle/>
          <a:p>
            <a:pPr lvl="1"/>
            <a:endParaRPr lang="en-US" dirty="0"/>
          </a:p>
          <a:p>
            <a:pPr lvl="1"/>
            <a:endParaRPr lang="en-US" dirty="0"/>
          </a:p>
          <a:p>
            <a:endParaRPr lang="en-US" dirty="0"/>
          </a:p>
        </p:txBody>
      </p:sp>
      <p:pic>
        <p:nvPicPr>
          <p:cNvPr id="5" name="Picture 4">
            <a:extLst>
              <a:ext uri="{FF2B5EF4-FFF2-40B4-BE49-F238E27FC236}">
                <a16:creationId xmlns:a16="http://schemas.microsoft.com/office/drawing/2014/main" id="{350375E2-FF60-4467-A2A8-2E9C368867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0738" y="167950"/>
            <a:ext cx="4834378" cy="6596743"/>
          </a:xfrm>
          <a:prstGeom prst="rect">
            <a:avLst/>
          </a:prstGeom>
        </p:spPr>
      </p:pic>
    </p:spTree>
    <p:extLst>
      <p:ext uri="{BB962C8B-B14F-4D97-AF65-F5344CB8AC3E}">
        <p14:creationId xmlns:p14="http://schemas.microsoft.com/office/powerpoint/2010/main" val="3404361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114E-82A4-42F3-A560-45E762FFB0E3}"/>
              </a:ext>
            </a:extLst>
          </p:cNvPr>
          <p:cNvSpPr>
            <a:spLocks noGrp="1"/>
          </p:cNvSpPr>
          <p:nvPr>
            <p:ph type="title"/>
          </p:nvPr>
        </p:nvSpPr>
        <p:spPr/>
        <p:txBody>
          <a:bodyPr/>
          <a:lstStyle/>
          <a:p>
            <a:r>
              <a:rPr lang="en-US" dirty="0"/>
              <a:t>So… Can’t we all just be vegan then?</a:t>
            </a:r>
          </a:p>
        </p:txBody>
      </p:sp>
      <p:sp>
        <p:nvSpPr>
          <p:cNvPr id="3" name="Content Placeholder 2">
            <a:extLst>
              <a:ext uri="{FF2B5EF4-FFF2-40B4-BE49-F238E27FC236}">
                <a16:creationId xmlns:a16="http://schemas.microsoft.com/office/drawing/2014/main" id="{D4D81E08-C9EE-4E22-B38C-76DF77EBD5FA}"/>
              </a:ext>
            </a:extLst>
          </p:cNvPr>
          <p:cNvSpPr>
            <a:spLocks noGrp="1"/>
          </p:cNvSpPr>
          <p:nvPr>
            <p:ph idx="1"/>
          </p:nvPr>
        </p:nvSpPr>
        <p:spPr/>
        <p:txBody>
          <a:bodyPr/>
          <a:lstStyle/>
          <a:p>
            <a:r>
              <a:rPr lang="en-US" dirty="0"/>
              <a:t>https://learn.uvm.edu/foodsystemsblog/2014/07/10/meat-vs-veg-an-energy-perspective/</a:t>
            </a:r>
          </a:p>
        </p:txBody>
      </p:sp>
      <p:pic>
        <p:nvPicPr>
          <p:cNvPr id="4" name="Content Placeholder 4">
            <a:extLst>
              <a:ext uri="{FF2B5EF4-FFF2-40B4-BE49-F238E27FC236}">
                <a16:creationId xmlns:a16="http://schemas.microsoft.com/office/drawing/2014/main" id="{695F4914-0706-4E32-9DFA-866F3E16F2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1404" y="2656884"/>
            <a:ext cx="4514488" cy="2708693"/>
          </a:xfrm>
          <a:prstGeom prst="rect">
            <a:avLst/>
          </a:prstGeom>
        </p:spPr>
      </p:pic>
      <p:pic>
        <p:nvPicPr>
          <p:cNvPr id="5" name="Picture 4">
            <a:extLst>
              <a:ext uri="{FF2B5EF4-FFF2-40B4-BE49-F238E27FC236}">
                <a16:creationId xmlns:a16="http://schemas.microsoft.com/office/drawing/2014/main" id="{411F91F9-929E-4331-9204-105D28688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2639" y="2731528"/>
            <a:ext cx="4004413" cy="2402648"/>
          </a:xfrm>
          <a:prstGeom prst="rect">
            <a:avLst/>
          </a:prstGeom>
        </p:spPr>
      </p:pic>
    </p:spTree>
    <p:extLst>
      <p:ext uri="{BB962C8B-B14F-4D97-AF65-F5344CB8AC3E}">
        <p14:creationId xmlns:p14="http://schemas.microsoft.com/office/powerpoint/2010/main" val="3838903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730DB-143E-4632-9C6B-E0E31969EE24}"/>
              </a:ext>
            </a:extLst>
          </p:cNvPr>
          <p:cNvSpPr>
            <a:spLocks noGrp="1"/>
          </p:cNvSpPr>
          <p:nvPr>
            <p:ph type="title"/>
          </p:nvPr>
        </p:nvSpPr>
        <p:spPr/>
        <p:txBody>
          <a:bodyPr/>
          <a:lstStyle/>
          <a:p>
            <a:r>
              <a:rPr lang="en-US" dirty="0"/>
              <a:t>Irrigation… Again…</a:t>
            </a:r>
          </a:p>
        </p:txBody>
      </p:sp>
      <p:sp>
        <p:nvSpPr>
          <p:cNvPr id="3" name="Content Placeholder 2">
            <a:extLst>
              <a:ext uri="{FF2B5EF4-FFF2-40B4-BE49-F238E27FC236}">
                <a16:creationId xmlns:a16="http://schemas.microsoft.com/office/drawing/2014/main" id="{4273FB0B-8A03-492F-AB7A-9BD8F198079B}"/>
              </a:ext>
            </a:extLst>
          </p:cNvPr>
          <p:cNvSpPr>
            <a:spLocks noGrp="1"/>
          </p:cNvSpPr>
          <p:nvPr>
            <p:ph idx="1"/>
          </p:nvPr>
        </p:nvSpPr>
        <p:spPr/>
        <p:txBody>
          <a:bodyPr/>
          <a:lstStyle/>
          <a:p>
            <a:r>
              <a:rPr lang="en-US" dirty="0"/>
              <a:t>Allows areas that would normally not be usable to grow crops</a:t>
            </a:r>
          </a:p>
          <a:p>
            <a:r>
              <a:rPr lang="en-US" dirty="0"/>
              <a:t>Long periods of irrigation tend to result in salt buildup in the soil (salinization). Eventually, the soil will become unusable.</a:t>
            </a:r>
          </a:p>
          <a:p>
            <a:pPr lvl="1"/>
            <a:r>
              <a:rPr lang="en-US" dirty="0"/>
              <a:t>Large amounts of fresh water are needed to wash this out</a:t>
            </a:r>
          </a:p>
          <a:p>
            <a:pPr lvl="1"/>
            <a:r>
              <a:rPr lang="en-US" dirty="0"/>
              <a:t>Washing out requires permeable soil underneath.</a:t>
            </a:r>
          </a:p>
          <a:p>
            <a:pPr lvl="1"/>
            <a:r>
              <a:rPr lang="en-US" dirty="0"/>
              <a:t>Widely believed to have contributed to the breakup of several ancient empires in northern Africa and the middle east</a:t>
            </a:r>
          </a:p>
          <a:p>
            <a:pPr lvl="1"/>
            <a:endParaRPr lang="en-US" dirty="0"/>
          </a:p>
        </p:txBody>
      </p:sp>
    </p:spTree>
    <p:extLst>
      <p:ext uri="{BB962C8B-B14F-4D97-AF65-F5344CB8AC3E}">
        <p14:creationId xmlns:p14="http://schemas.microsoft.com/office/powerpoint/2010/main" val="33229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F217A-0B12-4173-803B-D21986DAA087}"/>
              </a:ext>
            </a:extLst>
          </p:cNvPr>
          <p:cNvSpPr>
            <a:spLocks noGrp="1"/>
          </p:cNvSpPr>
          <p:nvPr>
            <p:ph type="title"/>
          </p:nvPr>
        </p:nvSpPr>
        <p:spPr/>
        <p:txBody>
          <a:bodyPr/>
          <a:lstStyle/>
          <a:p>
            <a:r>
              <a:rPr lang="en-US" dirty="0"/>
              <a:t>Some background</a:t>
            </a:r>
          </a:p>
        </p:txBody>
      </p:sp>
      <p:sp>
        <p:nvSpPr>
          <p:cNvPr id="3" name="Content Placeholder 2">
            <a:extLst>
              <a:ext uri="{FF2B5EF4-FFF2-40B4-BE49-F238E27FC236}">
                <a16:creationId xmlns:a16="http://schemas.microsoft.com/office/drawing/2014/main" id="{6800F09B-398A-4B42-91CE-A6F684A2FCD5}"/>
              </a:ext>
            </a:extLst>
          </p:cNvPr>
          <p:cNvSpPr>
            <a:spLocks noGrp="1"/>
          </p:cNvSpPr>
          <p:nvPr>
            <p:ph idx="1"/>
          </p:nvPr>
        </p:nvSpPr>
        <p:spPr/>
        <p:txBody>
          <a:bodyPr/>
          <a:lstStyle/>
          <a:p>
            <a:r>
              <a:rPr lang="en-US" dirty="0"/>
              <a:t>Some plants are able to “fix” nitrogen</a:t>
            </a:r>
          </a:p>
          <a:p>
            <a:pPr lvl="1"/>
            <a:r>
              <a:rPr lang="en-US" dirty="0"/>
              <a:t>Bacteria in root system extract nitrogen from air and convert it into a form the plant can use.</a:t>
            </a:r>
          </a:p>
          <a:p>
            <a:pPr lvl="1"/>
            <a:r>
              <a:rPr lang="en-US" dirty="0"/>
              <a:t>After the harvest, some excess nitrogen remains in the solid</a:t>
            </a:r>
          </a:p>
          <a:p>
            <a:r>
              <a:rPr lang="en-US" dirty="0"/>
              <a:t>The majority of plants are not capable of extracting nitrogen like this. Fertilizers provide it instead.</a:t>
            </a:r>
          </a:p>
        </p:txBody>
      </p:sp>
    </p:spTree>
    <p:extLst>
      <p:ext uri="{BB962C8B-B14F-4D97-AF65-F5344CB8AC3E}">
        <p14:creationId xmlns:p14="http://schemas.microsoft.com/office/powerpoint/2010/main" val="1281059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186D-7567-4C57-B143-E355B3A5C7F7}"/>
              </a:ext>
            </a:extLst>
          </p:cNvPr>
          <p:cNvSpPr>
            <a:spLocks noGrp="1"/>
          </p:cNvSpPr>
          <p:nvPr>
            <p:ph type="title"/>
          </p:nvPr>
        </p:nvSpPr>
        <p:spPr/>
        <p:txBody>
          <a:bodyPr/>
          <a:lstStyle/>
          <a:p>
            <a:r>
              <a:rPr lang="en-US" dirty="0"/>
              <a:t>Fertilizers</a:t>
            </a:r>
          </a:p>
        </p:txBody>
      </p:sp>
      <p:sp>
        <p:nvSpPr>
          <p:cNvPr id="3" name="Content Placeholder 2">
            <a:extLst>
              <a:ext uri="{FF2B5EF4-FFF2-40B4-BE49-F238E27FC236}">
                <a16:creationId xmlns:a16="http://schemas.microsoft.com/office/drawing/2014/main" id="{EB7A133B-837E-4928-8F83-9E5527ABDE92}"/>
              </a:ext>
            </a:extLst>
          </p:cNvPr>
          <p:cNvSpPr>
            <a:spLocks noGrp="1"/>
          </p:cNvSpPr>
          <p:nvPr>
            <p:ph idx="1"/>
          </p:nvPr>
        </p:nvSpPr>
        <p:spPr/>
        <p:txBody>
          <a:bodyPr/>
          <a:lstStyle/>
          <a:p>
            <a:pPr marL="0" indent="0">
              <a:buNone/>
            </a:pPr>
            <a:endParaRPr lang="en-US" dirty="0"/>
          </a:p>
          <a:p>
            <a:r>
              <a:rPr lang="en-US" dirty="0"/>
              <a:t>Natural fertilizers</a:t>
            </a:r>
          </a:p>
          <a:p>
            <a:pPr lvl="1"/>
            <a:r>
              <a:rPr lang="en-US" dirty="0"/>
              <a:t>Dead plants</a:t>
            </a:r>
          </a:p>
          <a:p>
            <a:pPr lvl="1"/>
            <a:r>
              <a:rPr lang="en-US" dirty="0"/>
              <a:t>Manure</a:t>
            </a:r>
          </a:p>
          <a:p>
            <a:r>
              <a:rPr lang="en-US" dirty="0"/>
              <a:t>Synthetic fertilizers</a:t>
            </a:r>
          </a:p>
          <a:p>
            <a:pPr lvl="1"/>
            <a:r>
              <a:rPr lang="en-US" dirty="0"/>
              <a:t>Nitrogen </a:t>
            </a:r>
          </a:p>
          <a:p>
            <a:pPr lvl="1"/>
            <a:r>
              <a:rPr lang="en-US" dirty="0"/>
              <a:t>Phosphates </a:t>
            </a:r>
          </a:p>
          <a:p>
            <a:pPr lvl="1"/>
            <a:r>
              <a:rPr lang="en-US" dirty="0"/>
              <a:t>Potassium</a:t>
            </a:r>
          </a:p>
          <a:p>
            <a:endParaRPr lang="en-US" dirty="0"/>
          </a:p>
        </p:txBody>
      </p:sp>
    </p:spTree>
    <p:extLst>
      <p:ext uri="{BB962C8B-B14F-4D97-AF65-F5344CB8AC3E}">
        <p14:creationId xmlns:p14="http://schemas.microsoft.com/office/powerpoint/2010/main" val="1101238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27CAF-676A-4474-AAED-745F33200670}"/>
              </a:ext>
            </a:extLst>
          </p:cNvPr>
          <p:cNvSpPr>
            <a:spLocks noGrp="1"/>
          </p:cNvSpPr>
          <p:nvPr>
            <p:ph type="title"/>
          </p:nvPr>
        </p:nvSpPr>
        <p:spPr/>
        <p:txBody>
          <a:bodyPr/>
          <a:lstStyle/>
          <a:p>
            <a:r>
              <a:rPr lang="en-US" dirty="0"/>
              <a:t>Monocropping</a:t>
            </a:r>
          </a:p>
        </p:txBody>
      </p:sp>
      <p:sp>
        <p:nvSpPr>
          <p:cNvPr id="3" name="Content Placeholder 2">
            <a:extLst>
              <a:ext uri="{FF2B5EF4-FFF2-40B4-BE49-F238E27FC236}">
                <a16:creationId xmlns:a16="http://schemas.microsoft.com/office/drawing/2014/main" id="{D16B6879-442F-4BB5-B282-97D51AB9662B}"/>
              </a:ext>
            </a:extLst>
          </p:cNvPr>
          <p:cNvSpPr>
            <a:spLocks noGrp="1"/>
          </p:cNvSpPr>
          <p:nvPr>
            <p:ph idx="1"/>
          </p:nvPr>
        </p:nvSpPr>
        <p:spPr/>
        <p:txBody>
          <a:bodyPr>
            <a:normAutofit lnSpcReduction="10000"/>
          </a:bodyPr>
          <a:lstStyle/>
          <a:p>
            <a:r>
              <a:rPr lang="en-US" dirty="0"/>
              <a:t>Higher short term output</a:t>
            </a:r>
          </a:p>
          <a:p>
            <a:r>
              <a:rPr lang="en-US" dirty="0"/>
              <a:t>Allows for use of specialized equipment</a:t>
            </a:r>
          </a:p>
          <a:p>
            <a:r>
              <a:rPr lang="en-US" dirty="0"/>
              <a:t>Depletes nutrients from soil</a:t>
            </a:r>
          </a:p>
          <a:p>
            <a:r>
              <a:rPr lang="en-US" dirty="0"/>
              <a:t>Raises chance of serious insect infestation or blight</a:t>
            </a:r>
          </a:p>
          <a:p>
            <a:pPr lvl="1"/>
            <a:r>
              <a:rPr lang="en-US" dirty="0"/>
              <a:t>Chance of very serious famine in this case (</a:t>
            </a:r>
            <a:r>
              <a:rPr lang="en-US" dirty="0" err="1"/>
              <a:t>eg</a:t>
            </a:r>
            <a:r>
              <a:rPr lang="en-US" dirty="0"/>
              <a:t> “Irish potato famine”)</a:t>
            </a:r>
          </a:p>
          <a:p>
            <a:pPr lvl="1"/>
            <a:r>
              <a:rPr lang="en-US" dirty="0"/>
              <a:t>Risk is lower in countries with lots of chemicals that can be used</a:t>
            </a:r>
          </a:p>
          <a:p>
            <a:r>
              <a:rPr lang="en-US" dirty="0"/>
              <a:t>Usually yearly tilling (soil is “mixed up”)</a:t>
            </a:r>
          </a:p>
          <a:p>
            <a:pPr lvl="1"/>
            <a:r>
              <a:rPr lang="en-US" dirty="0"/>
              <a:t>Frequent tilling degrades soil</a:t>
            </a:r>
          </a:p>
          <a:p>
            <a:r>
              <a:rPr lang="en-US" dirty="0"/>
              <a:t>Easier, might have higher yields long term (debated)</a:t>
            </a:r>
          </a:p>
          <a:p>
            <a:r>
              <a:rPr lang="en-US" dirty="0"/>
              <a:t>After harvest, soil can be easily blown or washed away</a:t>
            </a:r>
          </a:p>
          <a:p>
            <a:endParaRPr lang="en-US" dirty="0"/>
          </a:p>
        </p:txBody>
      </p:sp>
    </p:spTree>
    <p:extLst>
      <p:ext uri="{BB962C8B-B14F-4D97-AF65-F5344CB8AC3E}">
        <p14:creationId xmlns:p14="http://schemas.microsoft.com/office/powerpoint/2010/main" val="3122374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8812-400E-43CE-8891-98B4C5B9BA81}"/>
              </a:ext>
            </a:extLst>
          </p:cNvPr>
          <p:cNvSpPr>
            <a:spLocks noGrp="1"/>
          </p:cNvSpPr>
          <p:nvPr>
            <p:ph type="title"/>
          </p:nvPr>
        </p:nvSpPr>
        <p:spPr/>
        <p:txBody>
          <a:bodyPr/>
          <a:lstStyle/>
          <a:p>
            <a:r>
              <a:rPr lang="en-US" dirty="0"/>
              <a:t>Other methods</a:t>
            </a:r>
          </a:p>
        </p:txBody>
      </p:sp>
      <p:sp>
        <p:nvSpPr>
          <p:cNvPr id="3" name="Content Placeholder 2">
            <a:extLst>
              <a:ext uri="{FF2B5EF4-FFF2-40B4-BE49-F238E27FC236}">
                <a16:creationId xmlns:a16="http://schemas.microsoft.com/office/drawing/2014/main" id="{2402A0BE-701D-4503-8201-2080A7F47C2E}"/>
              </a:ext>
            </a:extLst>
          </p:cNvPr>
          <p:cNvSpPr>
            <a:spLocks noGrp="1"/>
          </p:cNvSpPr>
          <p:nvPr>
            <p:ph idx="1"/>
          </p:nvPr>
        </p:nvSpPr>
        <p:spPr/>
        <p:txBody>
          <a:bodyPr>
            <a:normAutofit lnSpcReduction="10000"/>
          </a:bodyPr>
          <a:lstStyle/>
          <a:p>
            <a:r>
              <a:rPr lang="en-US" dirty="0"/>
              <a:t>Crop rotation: Switch what crop is grown in the field every year. Typically at least one crop in the rotation is a nitrogen fixer.</a:t>
            </a:r>
          </a:p>
          <a:p>
            <a:pPr lvl="1"/>
            <a:r>
              <a:rPr lang="en-US" dirty="0"/>
              <a:t>Can reduce, and in some cases eliminate, need for chemical fertilizer</a:t>
            </a:r>
          </a:p>
          <a:p>
            <a:pPr lvl="1"/>
            <a:r>
              <a:rPr lang="en-US" dirty="0"/>
              <a:t>Does not help with tilling</a:t>
            </a:r>
          </a:p>
          <a:p>
            <a:pPr lvl="1"/>
            <a:r>
              <a:rPr lang="en-US" dirty="0"/>
              <a:t>Helps control insect populations year to year, but doesn’t help with single year events</a:t>
            </a:r>
          </a:p>
          <a:p>
            <a:pPr lvl="1"/>
            <a:r>
              <a:rPr lang="en-US" dirty="0"/>
              <a:t>Doesn’t aid in erosion control</a:t>
            </a:r>
          </a:p>
          <a:p>
            <a:r>
              <a:rPr lang="en-US" dirty="0"/>
              <a:t>Intercropping Plant multiple species together in the same field</a:t>
            </a:r>
          </a:p>
          <a:p>
            <a:pPr lvl="1"/>
            <a:r>
              <a:rPr lang="en-US" dirty="0"/>
              <a:t>Makes harvesting more difficult</a:t>
            </a:r>
          </a:p>
          <a:p>
            <a:pPr lvl="1"/>
            <a:r>
              <a:rPr lang="en-US" dirty="0"/>
              <a:t>If a species that is not harvested yearly is included (like trees in agroforestry), it can dramatically help with erosion control.</a:t>
            </a:r>
          </a:p>
        </p:txBody>
      </p:sp>
    </p:spTree>
    <p:extLst>
      <p:ext uri="{BB962C8B-B14F-4D97-AF65-F5344CB8AC3E}">
        <p14:creationId xmlns:p14="http://schemas.microsoft.com/office/powerpoint/2010/main" val="40411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3E0C4-A737-46C1-AFBA-A65585FD5F8C}"/>
              </a:ext>
            </a:extLst>
          </p:cNvPr>
          <p:cNvSpPr>
            <a:spLocks noGrp="1"/>
          </p:cNvSpPr>
          <p:nvPr>
            <p:ph type="title"/>
          </p:nvPr>
        </p:nvSpPr>
        <p:spPr/>
        <p:txBody>
          <a:bodyPr/>
          <a:lstStyle/>
          <a:p>
            <a:r>
              <a:rPr lang="en-US" dirty="0"/>
              <a:t>Other methods, cont.</a:t>
            </a:r>
          </a:p>
        </p:txBody>
      </p:sp>
      <p:sp>
        <p:nvSpPr>
          <p:cNvPr id="3" name="Content Placeholder 2">
            <a:extLst>
              <a:ext uri="{FF2B5EF4-FFF2-40B4-BE49-F238E27FC236}">
                <a16:creationId xmlns:a16="http://schemas.microsoft.com/office/drawing/2014/main" id="{0D19A961-FC22-4793-AC17-AA1E86293D13}"/>
              </a:ext>
            </a:extLst>
          </p:cNvPr>
          <p:cNvSpPr>
            <a:spLocks noGrp="1"/>
          </p:cNvSpPr>
          <p:nvPr>
            <p:ph idx="1"/>
          </p:nvPr>
        </p:nvSpPr>
        <p:spPr/>
        <p:txBody>
          <a:bodyPr/>
          <a:lstStyle/>
          <a:p>
            <a:r>
              <a:rPr lang="en-US" dirty="0"/>
              <a:t>No-till agriculture</a:t>
            </a:r>
          </a:p>
          <a:p>
            <a:pPr lvl="1"/>
            <a:r>
              <a:rPr lang="en-US" dirty="0"/>
              <a:t>Residue of last crop is left behind. This returns nutrients to the soil, and means that tilling isn’t necessary.</a:t>
            </a:r>
          </a:p>
          <a:p>
            <a:pPr lvl="1"/>
            <a:r>
              <a:rPr lang="en-US" dirty="0"/>
              <a:t>Since seeds from weeds also enter the field and aren’t pushed deep under the surface, more herbicides are required.</a:t>
            </a:r>
          </a:p>
          <a:p>
            <a:r>
              <a:rPr lang="en-US" dirty="0"/>
              <a:t>Contour plowing: plow perpendicular to contour lines</a:t>
            </a:r>
          </a:p>
          <a:p>
            <a:pPr lvl="1"/>
            <a:r>
              <a:rPr lang="en-US" dirty="0"/>
              <a:t>Reduces soil erosion by rain</a:t>
            </a:r>
          </a:p>
          <a:p>
            <a:pPr lvl="1"/>
            <a:r>
              <a:rPr lang="en-US" dirty="0"/>
              <a:t>Provides more even amounts of water to plants (may be good or bad)</a:t>
            </a:r>
          </a:p>
        </p:txBody>
      </p:sp>
    </p:spTree>
    <p:extLst>
      <p:ext uri="{BB962C8B-B14F-4D97-AF65-F5344CB8AC3E}">
        <p14:creationId xmlns:p14="http://schemas.microsoft.com/office/powerpoint/2010/main" val="4280184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FCEA6-6F79-4909-A0F5-21D5C3C96EBD}"/>
              </a:ext>
            </a:extLst>
          </p:cNvPr>
          <p:cNvSpPr>
            <a:spLocks noGrp="1"/>
          </p:cNvSpPr>
          <p:nvPr>
            <p:ph type="title"/>
          </p:nvPr>
        </p:nvSpPr>
        <p:spPr/>
        <p:txBody>
          <a:bodyPr/>
          <a:lstStyle/>
          <a:p>
            <a:r>
              <a:rPr lang="en-US" dirty="0"/>
              <a:t>Insecticides/herbicides</a:t>
            </a:r>
          </a:p>
        </p:txBody>
      </p:sp>
      <p:sp>
        <p:nvSpPr>
          <p:cNvPr id="3" name="Content Placeholder 2">
            <a:extLst>
              <a:ext uri="{FF2B5EF4-FFF2-40B4-BE49-F238E27FC236}">
                <a16:creationId xmlns:a16="http://schemas.microsoft.com/office/drawing/2014/main" id="{333B3C89-C013-4C3F-A1EE-91D8571FCF88}"/>
              </a:ext>
            </a:extLst>
          </p:cNvPr>
          <p:cNvSpPr>
            <a:spLocks noGrp="1"/>
          </p:cNvSpPr>
          <p:nvPr>
            <p:ph idx="1"/>
          </p:nvPr>
        </p:nvSpPr>
        <p:spPr/>
        <p:txBody>
          <a:bodyPr>
            <a:normAutofit fontScale="92500" lnSpcReduction="20000"/>
          </a:bodyPr>
          <a:lstStyle/>
          <a:p>
            <a:r>
              <a:rPr lang="en-US" dirty="0"/>
              <a:t>Advantage</a:t>
            </a:r>
          </a:p>
          <a:p>
            <a:pPr lvl="1"/>
            <a:r>
              <a:rPr lang="en-US" dirty="0"/>
              <a:t>Increases yield</a:t>
            </a:r>
          </a:p>
          <a:p>
            <a:r>
              <a:rPr lang="en-US" dirty="0"/>
              <a:t>Disadvantage</a:t>
            </a:r>
          </a:p>
          <a:p>
            <a:pPr lvl="1"/>
            <a:r>
              <a:rPr lang="en-US" dirty="0"/>
              <a:t>Most are at least mildly toxic to non-pest plants and animals</a:t>
            </a:r>
          </a:p>
          <a:p>
            <a:pPr lvl="1"/>
            <a:r>
              <a:rPr lang="en-US" dirty="0"/>
              <a:t>The first pesticides were extremely so</a:t>
            </a:r>
          </a:p>
          <a:p>
            <a:pPr lvl="2"/>
            <a:r>
              <a:rPr lang="en-US" dirty="0"/>
              <a:t>First was “Paris Green” Copper acetate </a:t>
            </a:r>
            <a:r>
              <a:rPr lang="en-US" dirty="0" err="1"/>
              <a:t>triarsenate</a:t>
            </a:r>
            <a:r>
              <a:rPr lang="en-US" dirty="0"/>
              <a:t> (NOAEL~600ng/kg/day)</a:t>
            </a:r>
          </a:p>
          <a:p>
            <a:pPr lvl="2"/>
            <a:r>
              <a:rPr lang="en-US" dirty="0"/>
              <a:t>Replaced by lead arsenate because it was 1/10 as toxic…</a:t>
            </a:r>
          </a:p>
          <a:p>
            <a:r>
              <a:rPr lang="en-US" dirty="0"/>
              <a:t>Persistent pesticides are resistant to degradation</a:t>
            </a:r>
          </a:p>
          <a:p>
            <a:pPr lvl="1"/>
            <a:r>
              <a:rPr lang="en-US" dirty="0"/>
              <a:t>Applied infrequently, potential for long term damage</a:t>
            </a:r>
          </a:p>
          <a:p>
            <a:r>
              <a:rPr lang="en-US" dirty="0"/>
              <a:t>Non-persistent pesticides are not</a:t>
            </a:r>
          </a:p>
          <a:p>
            <a:pPr lvl="1"/>
            <a:r>
              <a:rPr lang="en-US" dirty="0"/>
              <a:t>Applied frequently, potentially more short term damage</a:t>
            </a:r>
          </a:p>
          <a:p>
            <a:r>
              <a:rPr lang="en-US" dirty="0"/>
              <a:t>Pesticides can be narrow spectrum (aka targeted) or broad spectrum</a:t>
            </a:r>
          </a:p>
          <a:p>
            <a:pPr lvl="1"/>
            <a:endParaRPr lang="en-US" dirty="0"/>
          </a:p>
          <a:p>
            <a:pPr lvl="1"/>
            <a:endParaRPr lang="en-US" dirty="0"/>
          </a:p>
        </p:txBody>
      </p:sp>
    </p:spTree>
    <p:extLst>
      <p:ext uri="{BB962C8B-B14F-4D97-AF65-F5344CB8AC3E}">
        <p14:creationId xmlns:p14="http://schemas.microsoft.com/office/powerpoint/2010/main" val="1847707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230091" cy="1325563"/>
          </a:xfrm>
        </p:spPr>
        <p:txBody>
          <a:bodyPr>
            <a:normAutofit/>
          </a:bodyPr>
          <a:lstStyle/>
          <a:p>
            <a:r>
              <a:rPr lang="en-US" sz="2000" dirty="0"/>
              <a:t>From the US Department of Health circa 1940 (creator unknown)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91564" y="0"/>
            <a:ext cx="4831834" cy="6788727"/>
          </a:xfrm>
        </p:spPr>
      </p:pic>
    </p:spTree>
    <p:extLst>
      <p:ext uri="{BB962C8B-B14F-4D97-AF65-F5344CB8AC3E}">
        <p14:creationId xmlns:p14="http://schemas.microsoft.com/office/powerpoint/2010/main" val="3352795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Pesticide resistance</a:t>
            </a:r>
          </a:p>
        </p:txBody>
      </p:sp>
      <p:sp>
        <p:nvSpPr>
          <p:cNvPr id="3" name="Content Placeholder 2"/>
          <p:cNvSpPr>
            <a:spLocks noGrp="1"/>
          </p:cNvSpPr>
          <p:nvPr>
            <p:ph idx="1"/>
          </p:nvPr>
        </p:nvSpPr>
        <p:spPr/>
        <p:txBody>
          <a:bodyPr/>
          <a:lstStyle/>
          <a:p>
            <a:r>
              <a:rPr lang="en-US" dirty="0"/>
              <a:t>Pesticide applied, MOST individuals die</a:t>
            </a:r>
          </a:p>
          <a:p>
            <a:r>
              <a:rPr lang="en-US" dirty="0"/>
              <a:t>Remaining individuals are those that avoided or resisted the pesticide</a:t>
            </a:r>
          </a:p>
          <a:p>
            <a:pPr lvl="1"/>
            <a:r>
              <a:rPr lang="en-US" dirty="0"/>
              <a:t>These traits are selected for in an example of negative artificial selection</a:t>
            </a:r>
          </a:p>
          <a:p>
            <a:r>
              <a:rPr lang="en-US" dirty="0"/>
              <a:t>Pesticide applied again</a:t>
            </a:r>
          </a:p>
          <a:p>
            <a:pPr lvl="1"/>
            <a:r>
              <a:rPr lang="en-US" dirty="0"/>
              <a:t>Less effective, so higher amount used</a:t>
            </a:r>
          </a:p>
          <a:p>
            <a:pPr lvl="1"/>
            <a:r>
              <a:rPr lang="en-US" dirty="0"/>
              <a:t>Traits are selected for again</a:t>
            </a:r>
          </a:p>
          <a:p>
            <a:r>
              <a:rPr lang="en-US" dirty="0"/>
              <a:t>Long term result is very high frequency of resistant alleles in the population</a:t>
            </a:r>
          </a:p>
        </p:txBody>
      </p:sp>
    </p:spTree>
    <p:extLst>
      <p:ext uri="{BB962C8B-B14F-4D97-AF65-F5344CB8AC3E}">
        <p14:creationId xmlns:p14="http://schemas.microsoft.com/office/powerpoint/2010/main" val="1561585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Soldier being sprayed with DDT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3305" y="1825625"/>
            <a:ext cx="3525389" cy="4351338"/>
          </a:xfrm>
        </p:spPr>
      </p:pic>
    </p:spTree>
    <p:extLst>
      <p:ext uri="{BB962C8B-B14F-4D97-AF65-F5344CB8AC3E}">
        <p14:creationId xmlns:p14="http://schemas.microsoft.com/office/powerpoint/2010/main" val="739569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DDT</a:t>
            </a:r>
          </a:p>
        </p:txBody>
      </p:sp>
      <p:sp>
        <p:nvSpPr>
          <p:cNvPr id="3" name="Content Placeholder 2"/>
          <p:cNvSpPr>
            <a:spLocks noGrp="1"/>
          </p:cNvSpPr>
          <p:nvPr>
            <p:ph idx="1"/>
          </p:nvPr>
        </p:nvSpPr>
        <p:spPr>
          <a:xfrm>
            <a:off x="838200" y="1770206"/>
            <a:ext cx="10515600" cy="4351338"/>
          </a:xfrm>
        </p:spPr>
        <p:txBody>
          <a:bodyPr>
            <a:normAutofit fontScale="77500" lnSpcReduction="20000"/>
          </a:bodyPr>
          <a:lstStyle/>
          <a:p>
            <a:r>
              <a:rPr lang="en-US" dirty="0" err="1"/>
              <a:t>Dichloro</a:t>
            </a:r>
            <a:r>
              <a:rPr lang="en-US" dirty="0"/>
              <a:t>-diphenyl-</a:t>
            </a:r>
            <a:r>
              <a:rPr lang="en-US" dirty="0" err="1"/>
              <a:t>trichloro</a:t>
            </a:r>
            <a:r>
              <a:rPr lang="en-US" dirty="0"/>
              <a:t>-ethane</a:t>
            </a:r>
          </a:p>
          <a:p>
            <a:r>
              <a:rPr lang="en-US" dirty="0"/>
              <a:t>Very effective pesticide</a:t>
            </a:r>
          </a:p>
          <a:p>
            <a:r>
              <a:rPr lang="en-US" dirty="0"/>
              <a:t>Works by opening voltage gated sodium ion channels</a:t>
            </a:r>
          </a:p>
          <a:p>
            <a:r>
              <a:rPr lang="en-US" dirty="0"/>
              <a:t>Persists for an extremely long time</a:t>
            </a:r>
          </a:p>
          <a:p>
            <a:r>
              <a:rPr lang="en-US" dirty="0"/>
              <a:t>Appears to have VERY low acute toxicity to humans</a:t>
            </a:r>
          </a:p>
          <a:p>
            <a:pPr lvl="1"/>
            <a:r>
              <a:rPr lang="en-US" dirty="0"/>
              <a:t>People were given up to 30 mg/day for up to 18 months with no adverse affects apparent </a:t>
            </a:r>
          </a:p>
          <a:p>
            <a:pPr lvl="1"/>
            <a:r>
              <a:rPr lang="en-US" dirty="0">
                <a:hlinkClick r:id="rId2"/>
              </a:rPr>
              <a:t>https://wwwn.cdc.gov/TSP/PHS/PHS.aspx?phsid=79&amp;toxid=20</a:t>
            </a:r>
            <a:endParaRPr lang="en-US" dirty="0"/>
          </a:p>
          <a:p>
            <a:pPr lvl="1"/>
            <a:r>
              <a:rPr lang="en-US" dirty="0"/>
              <a:t>Estimated LD50 for humans is at least 200mg/kg (there is no evidence of any deaths acute toxicity)</a:t>
            </a:r>
          </a:p>
          <a:p>
            <a:r>
              <a:rPr lang="en-US" dirty="0"/>
              <a:t>Very toxic to aquatic life</a:t>
            </a:r>
          </a:p>
          <a:p>
            <a:r>
              <a:rPr lang="en-US" dirty="0"/>
              <a:t>Causes birds to lay eggs with thin shells that break before hatching</a:t>
            </a:r>
          </a:p>
          <a:p>
            <a:r>
              <a:rPr lang="en-US" dirty="0"/>
              <a:t>Removing insects from the environment may not be a good thing</a:t>
            </a:r>
          </a:p>
          <a:p>
            <a:r>
              <a:rPr lang="en-US" dirty="0"/>
              <a:t>Banned in USA, still used elsewhere to control malaria</a:t>
            </a:r>
          </a:p>
          <a:p>
            <a:pPr lvl="1"/>
            <a:r>
              <a:rPr lang="en-US" dirty="0"/>
              <a:t>Some populations were developing resistance anyway</a:t>
            </a:r>
          </a:p>
          <a:p>
            <a:endParaRPr lang="en-US" dirty="0"/>
          </a:p>
          <a:p>
            <a:endParaRPr lang="en-US" dirty="0"/>
          </a:p>
        </p:txBody>
      </p:sp>
    </p:spTree>
    <p:extLst>
      <p:ext uri="{BB962C8B-B14F-4D97-AF65-F5344CB8AC3E}">
        <p14:creationId xmlns:p14="http://schemas.microsoft.com/office/powerpoint/2010/main" val="2812016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DDT in the modern world</a:t>
            </a:r>
          </a:p>
        </p:txBody>
      </p:sp>
      <p:sp>
        <p:nvSpPr>
          <p:cNvPr id="3" name="Content Placeholder 2"/>
          <p:cNvSpPr>
            <a:spLocks noGrp="1"/>
          </p:cNvSpPr>
          <p:nvPr>
            <p:ph idx="1"/>
          </p:nvPr>
        </p:nvSpPr>
        <p:spPr/>
        <p:txBody>
          <a:bodyPr>
            <a:normAutofit fontScale="92500" lnSpcReduction="20000"/>
          </a:bodyPr>
          <a:lstStyle/>
          <a:p>
            <a:r>
              <a:rPr lang="en-US" dirty="0"/>
              <a:t>Recent studies show that DDT has epigenetic impacts in rats at high doses, that persist across generations</a:t>
            </a:r>
          </a:p>
          <a:p>
            <a:pPr lvl="1"/>
            <a:r>
              <a:rPr lang="en-US" dirty="0">
                <a:hlinkClick r:id="rId2"/>
              </a:rPr>
              <a:t>https://pubmed.ncbi.nlm.nih.gov/24228800/</a:t>
            </a:r>
            <a:endParaRPr lang="en-US" dirty="0"/>
          </a:p>
          <a:p>
            <a:pPr lvl="1"/>
            <a:r>
              <a:rPr lang="en-US" dirty="0"/>
              <a:t>Applicability to humans is questionable because of doses involved and because rats…</a:t>
            </a:r>
          </a:p>
          <a:p>
            <a:r>
              <a:rPr lang="en-US" dirty="0"/>
              <a:t>Human studies</a:t>
            </a:r>
          </a:p>
          <a:p>
            <a:pPr lvl="1"/>
            <a:r>
              <a:rPr lang="en-US" dirty="0"/>
              <a:t>Endocrine disrupter (metabolite is a weak androgen antagonist, less common isomer is a weak estrogen receptor agonist)</a:t>
            </a:r>
          </a:p>
          <a:p>
            <a:pPr lvl="2"/>
            <a:r>
              <a:rPr lang="en-US" dirty="0"/>
              <a:t>Known since 1980s at least</a:t>
            </a:r>
          </a:p>
          <a:p>
            <a:pPr lvl="1"/>
            <a:r>
              <a:rPr lang="en-US" dirty="0"/>
              <a:t>Appears to be associated with fertility of daughters of those exposed</a:t>
            </a:r>
          </a:p>
          <a:p>
            <a:pPr lvl="2"/>
            <a:r>
              <a:rPr lang="en-US" dirty="0">
                <a:hlinkClick r:id="rId3"/>
              </a:rPr>
              <a:t>https://pubmed.ncbi.nlm.nih.gov/12842376/</a:t>
            </a:r>
            <a:endParaRPr lang="en-US" dirty="0"/>
          </a:p>
          <a:p>
            <a:pPr lvl="1"/>
            <a:r>
              <a:rPr lang="en-US" dirty="0"/>
              <a:t>Other organochlorides, and probably DDT, impact neurological development</a:t>
            </a:r>
          </a:p>
          <a:p>
            <a:pPr lvl="2"/>
            <a:r>
              <a:rPr lang="en-US" dirty="0">
                <a:hlinkClick r:id="rId4"/>
              </a:rPr>
              <a:t>https://core.ac.uk/reader/36030490?utm_source=linkout</a:t>
            </a:r>
            <a:endParaRPr lang="en-US" dirty="0"/>
          </a:p>
          <a:p>
            <a:pPr lvl="1"/>
            <a:r>
              <a:rPr lang="en-US" dirty="0"/>
              <a:t>Most of these studies are rather weak in design and statistical power, so the possibility remains that these correlations may be spurious</a:t>
            </a:r>
          </a:p>
          <a:p>
            <a:pPr lvl="1"/>
            <a:endParaRPr lang="en-US" dirty="0"/>
          </a:p>
          <a:p>
            <a:pPr lvl="1"/>
            <a:endParaRPr lang="en-US" dirty="0"/>
          </a:p>
        </p:txBody>
      </p:sp>
    </p:spTree>
    <p:extLst>
      <p:ext uri="{BB962C8B-B14F-4D97-AF65-F5344CB8AC3E}">
        <p14:creationId xmlns:p14="http://schemas.microsoft.com/office/powerpoint/2010/main" val="410693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Replacing DDT</a:t>
            </a:r>
          </a:p>
        </p:txBody>
      </p:sp>
      <p:sp>
        <p:nvSpPr>
          <p:cNvPr id="3" name="Content Placeholder 2"/>
          <p:cNvSpPr>
            <a:spLocks noGrp="1"/>
          </p:cNvSpPr>
          <p:nvPr>
            <p:ph idx="1"/>
          </p:nvPr>
        </p:nvSpPr>
        <p:spPr/>
        <p:txBody>
          <a:bodyPr/>
          <a:lstStyle/>
          <a:p>
            <a:r>
              <a:rPr lang="en-US" dirty="0"/>
              <a:t>Permethrin (and related compounds)</a:t>
            </a:r>
          </a:p>
          <a:p>
            <a:pPr lvl="1"/>
            <a:r>
              <a:rPr lang="en-US" dirty="0"/>
              <a:t>Same mechanism as DDT</a:t>
            </a:r>
          </a:p>
          <a:p>
            <a:pPr lvl="2"/>
            <a:r>
              <a:rPr lang="en-US" dirty="0"/>
              <a:t>Resistance appears to be shared between the two compounds, probably arises from a mutation to the gene encoding </a:t>
            </a:r>
            <a:r>
              <a:rPr lang="en-US" dirty="0" err="1"/>
              <a:t>Glucathione</a:t>
            </a:r>
            <a:r>
              <a:rPr lang="en-US" dirty="0"/>
              <a:t> S Transferase enzymes, which break down pesticides</a:t>
            </a:r>
          </a:p>
          <a:p>
            <a:pPr lvl="3"/>
            <a:r>
              <a:rPr lang="en-US" dirty="0">
                <a:hlinkClick r:id="rId2"/>
              </a:rPr>
              <a:t>https://www.sciencedirect.com/science/article/pii/S0048357519304560</a:t>
            </a:r>
            <a:endParaRPr lang="en-US" dirty="0"/>
          </a:p>
          <a:p>
            <a:pPr lvl="2"/>
            <a:r>
              <a:rPr lang="en-US" dirty="0"/>
              <a:t>Another means of resistance (termed knockdown resistance) comes from changes to the voltage gated sodium ion channel sensitivity, also common to the two insecticides</a:t>
            </a:r>
          </a:p>
          <a:p>
            <a:pPr lvl="1"/>
            <a:r>
              <a:rPr lang="en-US" dirty="0"/>
              <a:t>Very safe for humans, even used as a medication</a:t>
            </a:r>
          </a:p>
          <a:p>
            <a:pPr lvl="1"/>
            <a:r>
              <a:rPr lang="en-US" dirty="0"/>
              <a:t>Toxic to cats</a:t>
            </a:r>
          </a:p>
          <a:p>
            <a:pPr lvl="1"/>
            <a:r>
              <a:rPr lang="en-US" dirty="0"/>
              <a:t>Highly lethal to fish (LC50 about 3 mcg/L)</a:t>
            </a:r>
          </a:p>
          <a:p>
            <a:pPr lvl="1"/>
            <a:r>
              <a:rPr lang="en-US" dirty="0"/>
              <a:t>Still a weak endocrine disrupter</a:t>
            </a:r>
          </a:p>
          <a:p>
            <a:pPr lvl="1"/>
            <a:endParaRPr lang="en-US" dirty="0"/>
          </a:p>
          <a:p>
            <a:endParaRPr lang="en-US" dirty="0"/>
          </a:p>
          <a:p>
            <a:pPr lvl="1"/>
            <a:endParaRPr lang="en-US" dirty="0"/>
          </a:p>
        </p:txBody>
      </p:sp>
    </p:spTree>
    <p:extLst>
      <p:ext uri="{BB962C8B-B14F-4D97-AF65-F5344CB8AC3E}">
        <p14:creationId xmlns:p14="http://schemas.microsoft.com/office/powerpoint/2010/main" val="397122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Replacing DDT</a:t>
            </a:r>
          </a:p>
        </p:txBody>
      </p:sp>
      <p:sp>
        <p:nvSpPr>
          <p:cNvPr id="3" name="Content Placeholder 2"/>
          <p:cNvSpPr>
            <a:spLocks noGrp="1"/>
          </p:cNvSpPr>
          <p:nvPr>
            <p:ph idx="1"/>
          </p:nvPr>
        </p:nvSpPr>
        <p:spPr/>
        <p:txBody>
          <a:bodyPr>
            <a:normAutofit fontScale="92500" lnSpcReduction="10000"/>
          </a:bodyPr>
          <a:lstStyle/>
          <a:p>
            <a:r>
              <a:rPr lang="en-US" dirty="0"/>
              <a:t>Organophosphates</a:t>
            </a:r>
          </a:p>
          <a:p>
            <a:pPr lvl="1"/>
            <a:r>
              <a:rPr lang="en-US" dirty="0"/>
              <a:t>Act to block acetylcholinesterase</a:t>
            </a:r>
          </a:p>
          <a:p>
            <a:pPr lvl="2"/>
            <a:r>
              <a:rPr lang="en-US" dirty="0"/>
              <a:t>Acetylcholine is the neurotransmitter that activates motor neurons</a:t>
            </a:r>
          </a:p>
          <a:p>
            <a:pPr lvl="1"/>
            <a:r>
              <a:rPr lang="en-US" dirty="0"/>
              <a:t>Far more toxic than DDT</a:t>
            </a:r>
          </a:p>
          <a:p>
            <a:pPr lvl="2"/>
            <a:r>
              <a:rPr lang="en-US" dirty="0"/>
              <a:t>Chemical class includes Sarin and VX. Sarin was actually developed as a pesticide.</a:t>
            </a:r>
          </a:p>
          <a:p>
            <a:pPr lvl="2"/>
            <a:r>
              <a:rPr lang="en-US" dirty="0"/>
              <a:t>Many are extremely lethal to fish, humans, and some animals (LD50&lt;1mg/kg)</a:t>
            </a:r>
          </a:p>
          <a:p>
            <a:pPr lvl="2"/>
            <a:r>
              <a:rPr lang="en-US" dirty="0"/>
              <a:t>Endocrine disruptors</a:t>
            </a:r>
          </a:p>
          <a:p>
            <a:pPr lvl="2"/>
            <a:r>
              <a:rPr lang="en-US" dirty="0"/>
              <a:t>Cause diabetes in farm workers</a:t>
            </a:r>
          </a:p>
          <a:p>
            <a:pPr lvl="2"/>
            <a:r>
              <a:rPr lang="en-US" dirty="0"/>
              <a:t>Etc.</a:t>
            </a:r>
          </a:p>
          <a:p>
            <a:r>
              <a:rPr lang="en-US" dirty="0"/>
              <a:t>Neonicotinoids</a:t>
            </a:r>
          </a:p>
          <a:p>
            <a:pPr lvl="1"/>
            <a:r>
              <a:rPr lang="en-US" dirty="0"/>
              <a:t>New, tentatively appear safe for mammals, less lethal to birds and fish</a:t>
            </a:r>
          </a:p>
          <a:p>
            <a:pPr lvl="1"/>
            <a:r>
              <a:rPr lang="en-US" dirty="0"/>
              <a:t>Very lethal to bees</a:t>
            </a:r>
          </a:p>
          <a:p>
            <a:pPr lvl="1"/>
            <a:r>
              <a:rPr lang="en-US" dirty="0"/>
              <a:t>Act on nicotinic (</a:t>
            </a:r>
            <a:r>
              <a:rPr lang="en-US" dirty="0" err="1"/>
              <a:t>ACh</a:t>
            </a:r>
            <a:r>
              <a:rPr lang="en-US" dirty="0"/>
              <a:t>) receptors</a:t>
            </a:r>
          </a:p>
          <a:p>
            <a:pPr lvl="1"/>
            <a:endParaRPr lang="en-US" dirty="0"/>
          </a:p>
          <a:p>
            <a:endParaRPr lang="en-US" dirty="0"/>
          </a:p>
          <a:p>
            <a:pPr lvl="1"/>
            <a:endParaRPr lang="en-US" dirty="0"/>
          </a:p>
        </p:txBody>
      </p:sp>
    </p:spTree>
    <p:extLst>
      <p:ext uri="{BB962C8B-B14F-4D97-AF65-F5344CB8AC3E}">
        <p14:creationId xmlns:p14="http://schemas.microsoft.com/office/powerpoint/2010/main" val="1670685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Integrated Pest Management (IPM)</a:t>
            </a:r>
          </a:p>
        </p:txBody>
      </p:sp>
      <p:sp>
        <p:nvSpPr>
          <p:cNvPr id="3" name="Content Placeholder 2"/>
          <p:cNvSpPr>
            <a:spLocks noGrp="1"/>
          </p:cNvSpPr>
          <p:nvPr>
            <p:ph idx="1"/>
          </p:nvPr>
        </p:nvSpPr>
        <p:spPr>
          <a:xfrm>
            <a:off x="838200" y="1373044"/>
            <a:ext cx="10515600" cy="4351338"/>
          </a:xfrm>
        </p:spPr>
        <p:txBody>
          <a:bodyPr>
            <a:normAutofit fontScale="92500" lnSpcReduction="10000"/>
          </a:bodyPr>
          <a:lstStyle/>
          <a:p>
            <a:pPr marL="0" indent="0">
              <a:buNone/>
            </a:pPr>
            <a:endParaRPr lang="en-US" dirty="0"/>
          </a:p>
          <a:p>
            <a:r>
              <a:rPr lang="en-US" dirty="0"/>
              <a:t>Apply pesticides only when pest levels reach a certain level, or at special points during the life cycles of the pests when they are particularly susceptible</a:t>
            </a:r>
          </a:p>
          <a:p>
            <a:r>
              <a:rPr lang="en-US" dirty="0"/>
              <a:t>Prevent first, typically with crop rotation or by selecting pest resistant crops</a:t>
            </a:r>
          </a:p>
          <a:p>
            <a:r>
              <a:rPr lang="en-US" dirty="0"/>
              <a:t>Use mechanical or targeted methods before less targeted ones</a:t>
            </a:r>
          </a:p>
          <a:p>
            <a:r>
              <a:rPr lang="en-US" dirty="0"/>
              <a:t>Generally reduces pesticide use</a:t>
            </a:r>
          </a:p>
          <a:p>
            <a:r>
              <a:rPr lang="en-US" dirty="0"/>
              <a:t>Generally reduces expansion rate of pesticide resistance</a:t>
            </a:r>
          </a:p>
          <a:p>
            <a:r>
              <a:rPr lang="en-US" dirty="0"/>
              <a:t>Sometimes also increases yields because the farmer is paying more careful attention to crops</a:t>
            </a:r>
          </a:p>
          <a:p>
            <a:endParaRPr lang="en-US" dirty="0"/>
          </a:p>
          <a:p>
            <a:endParaRPr lang="en-US" dirty="0"/>
          </a:p>
        </p:txBody>
      </p:sp>
    </p:spTree>
    <p:extLst>
      <p:ext uri="{BB962C8B-B14F-4D97-AF65-F5344CB8AC3E}">
        <p14:creationId xmlns:p14="http://schemas.microsoft.com/office/powerpoint/2010/main" val="661224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GMOs</a:t>
            </a:r>
          </a:p>
        </p:txBody>
      </p:sp>
      <p:sp>
        <p:nvSpPr>
          <p:cNvPr id="3" name="Content Placeholder 2"/>
          <p:cNvSpPr>
            <a:spLocks noGrp="1"/>
          </p:cNvSpPr>
          <p:nvPr>
            <p:ph idx="1"/>
          </p:nvPr>
        </p:nvSpPr>
        <p:spPr/>
        <p:txBody>
          <a:bodyPr/>
          <a:lstStyle/>
          <a:p>
            <a:r>
              <a:rPr lang="en-US" dirty="0"/>
              <a:t>Plants can have DNA modified by adding genes that encode for specific proteins taken from other plants (</a:t>
            </a:r>
            <a:r>
              <a:rPr lang="en-US" dirty="0" err="1"/>
              <a:t>eg</a:t>
            </a:r>
            <a:r>
              <a:rPr lang="en-US" dirty="0"/>
              <a:t> resistance to herbicides or resistance to pests)</a:t>
            </a:r>
          </a:p>
          <a:p>
            <a:r>
              <a:rPr lang="en-US" dirty="0"/>
              <a:t>Seem to not have any toxicity to humans</a:t>
            </a:r>
          </a:p>
          <a:p>
            <a:pPr lvl="1"/>
            <a:r>
              <a:rPr lang="en-US" dirty="0"/>
              <a:t>If toxicity did exist, it would come from an effect of the new protein</a:t>
            </a:r>
          </a:p>
          <a:p>
            <a:r>
              <a:rPr lang="en-US" dirty="0"/>
              <a:t> Alleles may spread to wild populations</a:t>
            </a:r>
          </a:p>
          <a:p>
            <a:endParaRPr lang="en-US" dirty="0"/>
          </a:p>
        </p:txBody>
      </p:sp>
    </p:spTree>
    <p:extLst>
      <p:ext uri="{BB962C8B-B14F-4D97-AF65-F5344CB8AC3E}">
        <p14:creationId xmlns:p14="http://schemas.microsoft.com/office/powerpoint/2010/main" val="3868144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Organic farming</a:t>
            </a:r>
          </a:p>
        </p:txBody>
      </p:sp>
      <p:sp>
        <p:nvSpPr>
          <p:cNvPr id="3" name="Content Placeholder 2"/>
          <p:cNvSpPr>
            <a:spLocks noGrp="1"/>
          </p:cNvSpPr>
          <p:nvPr>
            <p:ph idx="1"/>
          </p:nvPr>
        </p:nvSpPr>
        <p:spPr/>
        <p:txBody>
          <a:bodyPr/>
          <a:lstStyle/>
          <a:p>
            <a:r>
              <a:rPr lang="en-US" dirty="0"/>
              <a:t>Synthetic fertilizers and pesticides are not used</a:t>
            </a:r>
          </a:p>
          <a:p>
            <a:r>
              <a:rPr lang="en-US" dirty="0"/>
              <a:t>Expensive to operate due to higher labor costs</a:t>
            </a:r>
          </a:p>
          <a:p>
            <a:r>
              <a:rPr lang="en-US" dirty="0"/>
              <a:t>Organic farming may use other pest control options that still aren’t great for the environment, but they are generally better than pesticides</a:t>
            </a:r>
          </a:p>
        </p:txBody>
      </p:sp>
    </p:spTree>
    <p:extLst>
      <p:ext uri="{BB962C8B-B14F-4D97-AF65-F5344CB8AC3E}">
        <p14:creationId xmlns:p14="http://schemas.microsoft.com/office/powerpoint/2010/main" val="2849289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Meat production issues</a:t>
            </a:r>
          </a:p>
        </p:txBody>
      </p:sp>
      <p:sp>
        <p:nvSpPr>
          <p:cNvPr id="3" name="Content Placeholder 2"/>
          <p:cNvSpPr>
            <a:spLocks noGrp="1"/>
          </p:cNvSpPr>
          <p:nvPr>
            <p:ph idx="1"/>
          </p:nvPr>
        </p:nvSpPr>
        <p:spPr/>
        <p:txBody>
          <a:bodyPr>
            <a:normAutofit lnSpcReduction="10000"/>
          </a:bodyPr>
          <a:lstStyle/>
          <a:p>
            <a:r>
              <a:rPr lang="en-US" dirty="0"/>
              <a:t>Beef/Pork Feed lot problems</a:t>
            </a:r>
          </a:p>
          <a:p>
            <a:pPr lvl="1"/>
            <a:r>
              <a:rPr lang="en-US" dirty="0"/>
              <a:t>High density of animals being given anti-</a:t>
            </a:r>
            <a:r>
              <a:rPr lang="en-US" dirty="0" err="1"/>
              <a:t>biotics</a:t>
            </a:r>
            <a:r>
              <a:rPr lang="en-US" dirty="0"/>
              <a:t> contributes to resistance</a:t>
            </a:r>
          </a:p>
          <a:p>
            <a:pPr lvl="1"/>
            <a:r>
              <a:rPr lang="en-US" dirty="0"/>
              <a:t>Large amounts of manure are produced. These can pollute nearby water.</a:t>
            </a:r>
          </a:p>
          <a:p>
            <a:pPr lvl="1"/>
            <a:r>
              <a:rPr lang="en-US" dirty="0"/>
              <a:t>Relatively high fossil fuel requirements when compared to grains or legumes</a:t>
            </a:r>
          </a:p>
          <a:p>
            <a:pPr lvl="1"/>
            <a:r>
              <a:rPr lang="en-US" dirty="0"/>
              <a:t>Animal welfare concerns</a:t>
            </a:r>
          </a:p>
          <a:p>
            <a:r>
              <a:rPr lang="en-US" dirty="0"/>
              <a:t>Commercial fishing</a:t>
            </a:r>
          </a:p>
          <a:p>
            <a:pPr lvl="1"/>
            <a:r>
              <a:rPr lang="en-US" dirty="0"/>
              <a:t>Overfishing is the largest concern</a:t>
            </a:r>
          </a:p>
          <a:p>
            <a:pPr lvl="2"/>
            <a:r>
              <a:rPr lang="en-US" dirty="0"/>
              <a:t>Roughly 30% of fisheries have declined by at least 90% in the last 30 years</a:t>
            </a:r>
          </a:p>
          <a:p>
            <a:pPr lvl="1"/>
            <a:r>
              <a:rPr lang="en-US" dirty="0"/>
              <a:t>Bycatch: accidently catching non-target species</a:t>
            </a:r>
          </a:p>
          <a:p>
            <a:pPr lvl="2"/>
            <a:r>
              <a:rPr lang="en-US" dirty="0"/>
              <a:t>Results in death of other species, including endangered ones</a:t>
            </a:r>
          </a:p>
          <a:p>
            <a:pPr lvl="1"/>
            <a:r>
              <a:rPr lang="en-US" dirty="0"/>
              <a:t>Large amount of fuel use for ocean fishing.</a:t>
            </a:r>
          </a:p>
        </p:txBody>
      </p:sp>
    </p:spTree>
    <p:extLst>
      <p:ext uri="{BB962C8B-B14F-4D97-AF65-F5344CB8AC3E}">
        <p14:creationId xmlns:p14="http://schemas.microsoft.com/office/powerpoint/2010/main" val="745607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sustainable meat</a:t>
            </a:r>
          </a:p>
        </p:txBody>
      </p:sp>
      <p:sp>
        <p:nvSpPr>
          <p:cNvPr id="3" name="Content Placeholder 2"/>
          <p:cNvSpPr>
            <a:spLocks noGrp="1"/>
          </p:cNvSpPr>
          <p:nvPr>
            <p:ph idx="1"/>
          </p:nvPr>
        </p:nvSpPr>
        <p:spPr/>
        <p:txBody>
          <a:bodyPr>
            <a:normAutofit lnSpcReduction="10000"/>
          </a:bodyPr>
          <a:lstStyle/>
          <a:p>
            <a:r>
              <a:rPr lang="en-US" dirty="0"/>
              <a:t>Fishing quota systems limit the number of fish that an individual or company can harvest</a:t>
            </a:r>
          </a:p>
          <a:p>
            <a:pPr lvl="1"/>
            <a:r>
              <a:rPr lang="en-US" dirty="0"/>
              <a:t>Successful in Alaska, New Zealand</a:t>
            </a:r>
          </a:p>
          <a:p>
            <a:r>
              <a:rPr lang="en-US" dirty="0"/>
              <a:t>Aquaculture</a:t>
            </a:r>
          </a:p>
          <a:p>
            <a:pPr lvl="1"/>
            <a:r>
              <a:rPr lang="en-US" dirty="0"/>
              <a:t>Fish farms have the same anti-biotic resistance issues as feed lots, and if partially open to the ocean can sometimes transfer pests to local populations</a:t>
            </a:r>
          </a:p>
          <a:p>
            <a:r>
              <a:rPr lang="en-US" dirty="0"/>
              <a:t>Animals can be raised free range,</a:t>
            </a:r>
          </a:p>
          <a:p>
            <a:pPr lvl="1"/>
            <a:r>
              <a:rPr lang="en-US" dirty="0"/>
              <a:t>limits the need for anti-</a:t>
            </a:r>
            <a:r>
              <a:rPr lang="en-US" dirty="0" err="1"/>
              <a:t>biotics</a:t>
            </a:r>
            <a:r>
              <a:rPr lang="en-US" dirty="0"/>
              <a:t> and fossil fuels, </a:t>
            </a:r>
          </a:p>
          <a:p>
            <a:pPr lvl="1"/>
            <a:r>
              <a:rPr lang="en-US" dirty="0"/>
              <a:t>reduces manure pollution</a:t>
            </a:r>
          </a:p>
          <a:p>
            <a:pPr lvl="1"/>
            <a:r>
              <a:rPr lang="en-US" dirty="0"/>
              <a:t>Requires more land</a:t>
            </a:r>
          </a:p>
          <a:p>
            <a:pPr lvl="1"/>
            <a:r>
              <a:rPr lang="en-US" dirty="0"/>
              <a:t>More expensive</a:t>
            </a:r>
          </a:p>
          <a:p>
            <a:endParaRPr lang="en-US" dirty="0"/>
          </a:p>
        </p:txBody>
      </p:sp>
    </p:spTree>
    <p:extLst>
      <p:ext uri="{BB962C8B-B14F-4D97-AF65-F5344CB8AC3E}">
        <p14:creationId xmlns:p14="http://schemas.microsoft.com/office/powerpoint/2010/main" val="1504700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Questions</a:t>
            </a:r>
          </a:p>
        </p:txBody>
      </p:sp>
      <p:sp>
        <p:nvSpPr>
          <p:cNvPr id="3" name="Content Placeholder 2"/>
          <p:cNvSpPr>
            <a:spLocks noGrp="1"/>
          </p:cNvSpPr>
          <p:nvPr>
            <p:ph idx="1"/>
          </p:nvPr>
        </p:nvSpPr>
        <p:spPr/>
        <p:txBody>
          <a:bodyPr/>
          <a:lstStyle/>
          <a:p>
            <a:r>
              <a:rPr lang="en-US" dirty="0"/>
              <a:t>Should everyone eat organically grown food? Why or why not?</a:t>
            </a:r>
          </a:p>
          <a:p>
            <a:r>
              <a:rPr lang="en-US" dirty="0"/>
              <a:t>Should all synthetic pesticide use be eliminated? What would be the benefits and drawbacks?</a:t>
            </a:r>
          </a:p>
          <a:p>
            <a:r>
              <a:rPr lang="en-US" dirty="0"/>
              <a:t>A new pesticide is created. What will determine how effective the pesticide is and how long it remains effective?</a:t>
            </a:r>
          </a:p>
          <a:p>
            <a:r>
              <a:rPr lang="en-US" dirty="0"/>
              <a:t>What are some advantages and disadvantages of a vegan diet?</a:t>
            </a:r>
          </a:p>
          <a:p>
            <a:r>
              <a:rPr lang="en-US" dirty="0"/>
              <a:t>You are tasked with managing the U.S. seafood industry. What changes do you make when fish populations appear to be declining?</a:t>
            </a:r>
          </a:p>
        </p:txBody>
      </p:sp>
    </p:spTree>
    <p:extLst>
      <p:ext uri="{BB962C8B-B14F-4D97-AF65-F5344CB8AC3E}">
        <p14:creationId xmlns:p14="http://schemas.microsoft.com/office/powerpoint/2010/main" val="2510027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6253</TotalTime>
  <Words>1715</Words>
  <Application>Microsoft Office PowerPoint</Application>
  <PresentationFormat>Widescreen</PresentationFormat>
  <Paragraphs>184</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Feeding 8 Billion People</vt:lpstr>
      <vt:lpstr>Starvation</vt:lpstr>
      <vt:lpstr>So we don’t have enough food?</vt:lpstr>
      <vt:lpstr>The Earth as a finite system</vt:lpstr>
      <vt:lpstr>Producing 1 calorie</vt:lpstr>
      <vt:lpstr>So… Can’t we all just be vegan then?</vt:lpstr>
      <vt:lpstr>Irrigation… Again…</vt:lpstr>
      <vt:lpstr>Some background</vt:lpstr>
      <vt:lpstr>Fertilizers</vt:lpstr>
      <vt:lpstr>Monocropping</vt:lpstr>
      <vt:lpstr>Other methods</vt:lpstr>
      <vt:lpstr>Other methods, cont.</vt:lpstr>
      <vt:lpstr>Insecticides/herbicides</vt:lpstr>
      <vt:lpstr>From the US Department of Health circa 1940 (creator unknown) </vt:lpstr>
      <vt:lpstr>Pesticide resistance</vt:lpstr>
      <vt:lpstr>Soldier being sprayed with DDT</vt:lpstr>
      <vt:lpstr>Case study: DDT</vt:lpstr>
      <vt:lpstr>DDT in the modern world</vt:lpstr>
      <vt:lpstr>Replacing DDT</vt:lpstr>
      <vt:lpstr>Replacing DDT</vt:lpstr>
      <vt:lpstr>Integrated Pest Management (IPM)</vt:lpstr>
      <vt:lpstr>GMOs</vt:lpstr>
      <vt:lpstr>Organic farming</vt:lpstr>
      <vt:lpstr>Meat production issues</vt:lpstr>
      <vt:lpstr>More sustainable meat</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Feeding 8 Billion People</dc:title>
  <dc:creator>Jesse Nims</dc:creator>
  <cp:lastModifiedBy>Jesse Nims</cp:lastModifiedBy>
  <cp:revision>44</cp:revision>
  <dcterms:created xsi:type="dcterms:W3CDTF">2022-02-27T20:25:18Z</dcterms:created>
  <dcterms:modified xsi:type="dcterms:W3CDTF">2023-12-14T22:40:47Z</dcterms:modified>
</cp:coreProperties>
</file>