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0" r:id="rId4"/>
    <p:sldId id="258" r:id="rId5"/>
    <p:sldId id="257" r:id="rId6"/>
    <p:sldId id="273" r:id="rId7"/>
    <p:sldId id="259" r:id="rId8"/>
    <p:sldId id="260" r:id="rId9"/>
    <p:sldId id="274" r:id="rId10"/>
    <p:sldId id="261" r:id="rId11"/>
    <p:sldId id="275" r:id="rId12"/>
    <p:sldId id="276" r:id="rId13"/>
    <p:sldId id="277" r:id="rId14"/>
    <p:sldId id="262" r:id="rId15"/>
    <p:sldId id="263" r:id="rId16"/>
    <p:sldId id="264" r:id="rId17"/>
    <p:sldId id="265" r:id="rId18"/>
    <p:sldId id="266" r:id="rId19"/>
    <p:sldId id="278" r:id="rId20"/>
    <p:sldId id="269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7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7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7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1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60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2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5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0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6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3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17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DC62D-E4BC-4A98-8F40-D4736EA59F33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3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doi.org/10.3389/fmicb.2021.62837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researchgate.net/figure/Simplified-revised-marine-sulfur-cycle-DMSOP-and-the-transformations-labelled-with-red_fig7_32864030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C,N,S Cycles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6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BA01-3AB6-E221-F692-178EBB74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Cycle: Broad Overview (Image: NOAA)</a:t>
            </a:r>
          </a:p>
        </p:txBody>
      </p:sp>
      <p:pic>
        <p:nvPicPr>
          <p:cNvPr id="5" name="Content Placeholder 4" descr="A diagram of a lake&#10;&#10;Description automatically generated">
            <a:extLst>
              <a:ext uri="{FF2B5EF4-FFF2-40B4-BE49-F238E27FC236}">
                <a16:creationId xmlns:a16="http://schemas.microsoft.com/office/drawing/2014/main" id="{6BC98CF0-4483-B9D8-A76E-6A56EDA60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01" y="1908761"/>
            <a:ext cx="9187743" cy="4351338"/>
          </a:xfrm>
        </p:spPr>
      </p:pic>
    </p:spTree>
    <p:extLst>
      <p:ext uri="{BB962C8B-B14F-4D97-AF65-F5344CB8AC3E}">
        <p14:creationId xmlns:p14="http://schemas.microsoft.com/office/powerpoint/2010/main" val="397129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5201-B992-07D9-1178-47CDA9663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Cycle: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53CBF-C22A-33AE-9621-7B74DDB00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Atmosphere: Carbon in the atmosphere</a:t>
            </a:r>
          </a:p>
          <a:p>
            <a:r>
              <a:rPr lang="en-US" dirty="0"/>
              <a:t>Terrestrial biosphere: carbon in living things</a:t>
            </a:r>
          </a:p>
          <a:p>
            <a:r>
              <a:rPr lang="en-US" dirty="0"/>
              <a:t>Ocean: carbon dissolved in the oceans</a:t>
            </a:r>
          </a:p>
          <a:p>
            <a:r>
              <a:rPr lang="en-US" dirty="0"/>
              <a:t>Geosphere: carbon stored in rocks</a:t>
            </a:r>
          </a:p>
        </p:txBody>
      </p:sp>
    </p:spTree>
    <p:extLst>
      <p:ext uri="{BB962C8B-B14F-4D97-AF65-F5344CB8AC3E}">
        <p14:creationId xmlns:p14="http://schemas.microsoft.com/office/powerpoint/2010/main" val="141614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Terrestrial Biome/Atmosphere exchange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Photosynthesis</a:t>
            </a:r>
          </a:p>
          <a:p>
            <a:pPr lvl="1"/>
            <a:r>
              <a:rPr lang="en-US" dirty="0"/>
              <a:t>Sun provides energy</a:t>
            </a:r>
          </a:p>
          <a:p>
            <a:pPr lvl="1"/>
            <a:r>
              <a:rPr lang="en-US" dirty="0"/>
              <a:t>Atmosphere provides carbon dioxide</a:t>
            </a:r>
          </a:p>
          <a:p>
            <a:pPr lvl="1"/>
            <a:endParaRPr lang="en-US" dirty="0"/>
          </a:p>
          <a:p>
            <a:r>
              <a:rPr lang="en-US" dirty="0"/>
              <a:t>Animal eats plant</a:t>
            </a:r>
          </a:p>
          <a:p>
            <a:r>
              <a:rPr lang="en-US" dirty="0"/>
              <a:t>Cell respiration</a:t>
            </a:r>
          </a:p>
          <a:p>
            <a:pPr lvl="1"/>
            <a:r>
              <a:rPr lang="en-US" dirty="0"/>
              <a:t>Glucose provides fuel</a:t>
            </a:r>
          </a:p>
          <a:p>
            <a:pPr lvl="1"/>
            <a:r>
              <a:rPr lang="en-US" dirty="0"/>
              <a:t>Atmosphere supplies oxygen</a:t>
            </a:r>
          </a:p>
          <a:p>
            <a:endParaRPr lang="en-US" dirty="0"/>
          </a:p>
          <a:p>
            <a:r>
              <a:rPr lang="en-US" dirty="0"/>
              <a:t>Also possible for plants and animals to die and decay. Microbes will release the carbon in this instance, but it might be stored in soil for a while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 descr="\documentclass{article}&#10;\usepackage{amsmath}&#10;\pagestyle{empty}&#10;\begin{document}&#10;&#10;$\rm{C_6H_{12}O_6+6O_2\rightarrow 6CO_2+6H_2O}$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4898338"/>
            <a:ext cx="4412342" cy="263314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&#10;&#10;$\rm{6CO_2+12H_2O+\gamma\rightarrow C_6H_{12}O_6+6O_2+6H_2O}$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301" y="2974194"/>
            <a:ext cx="6237257" cy="27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93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geologic carbon exchange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Geologic</a:t>
            </a:r>
          </a:p>
          <a:p>
            <a:pPr lvl="1"/>
            <a:r>
              <a:rPr lang="en-US" dirty="0"/>
              <a:t>Fossil fuel formation can take carbon out of circulation for very long intervals of time</a:t>
            </a:r>
          </a:p>
          <a:p>
            <a:pPr lvl="2"/>
            <a:r>
              <a:rPr lang="en-US" dirty="0"/>
              <a:t>Takes at least thousands of years</a:t>
            </a:r>
          </a:p>
          <a:p>
            <a:pPr lvl="1"/>
            <a:r>
              <a:rPr lang="en-US" dirty="0"/>
              <a:t>Volcanoes can inject large amounts geological carbon into the atmosphere</a:t>
            </a:r>
          </a:p>
          <a:p>
            <a:pPr lvl="1"/>
            <a:r>
              <a:rPr lang="en-US" dirty="0"/>
              <a:t>Carbon dioxide in rain reacts with rocks to form</a:t>
            </a:r>
          </a:p>
          <a:p>
            <a:r>
              <a:rPr lang="en-US" dirty="0"/>
              <a:t>Human caused</a:t>
            </a:r>
          </a:p>
          <a:p>
            <a:pPr lvl="1"/>
            <a:r>
              <a:rPr lang="en-US" dirty="0"/>
              <a:t>Fossil fuels</a:t>
            </a:r>
          </a:p>
          <a:p>
            <a:pPr lvl="1"/>
            <a:r>
              <a:rPr lang="en-US" dirty="0"/>
              <a:t>Net deforestation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04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F2BD0-24E9-3FAF-33B6-C7FBE006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Geological Carbon Exchange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C192F-F6BA-9190-C552-ABE49C67F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Carbon dioxide combines with rain</a:t>
            </a:r>
          </a:p>
          <a:p>
            <a:r>
              <a:rPr lang="en-US" dirty="0"/>
              <a:t>Acid slowly dissolves rocks</a:t>
            </a:r>
          </a:p>
          <a:p>
            <a:pPr lvl="1"/>
            <a:r>
              <a:rPr lang="en-US" dirty="0"/>
              <a:t>Most importantly, calcium containing rocks since this forms soluble calcium bicarbonate</a:t>
            </a:r>
          </a:p>
          <a:p>
            <a:r>
              <a:rPr lang="en-US" dirty="0"/>
              <a:t>Ca and Carbonate are used by marine organisms to form shells</a:t>
            </a:r>
          </a:p>
          <a:p>
            <a:r>
              <a:rPr lang="en-US" dirty="0"/>
              <a:t>When organisms die, carbon moves to sea floor</a:t>
            </a:r>
          </a:p>
          <a:p>
            <a:r>
              <a:rPr lang="en-US" dirty="0"/>
              <a:t>Some of that carbon is thrust back into the mantle</a:t>
            </a:r>
          </a:p>
        </p:txBody>
      </p:sp>
    </p:spTree>
    <p:extLst>
      <p:ext uri="{BB962C8B-B14F-4D97-AF65-F5344CB8AC3E}">
        <p14:creationId xmlns:p14="http://schemas.microsoft.com/office/powerpoint/2010/main" val="3582861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Oceanic carbon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Oceans absorb carbon dioxide from the atmosphere</a:t>
            </a:r>
          </a:p>
          <a:p>
            <a:r>
              <a:rPr lang="en-US" dirty="0"/>
              <a:t>Upper layer maintains (approximate) equilibrium with atmosphere on average, but not locally</a:t>
            </a:r>
          </a:p>
          <a:p>
            <a:r>
              <a:rPr lang="en-US" dirty="0"/>
              <a:t>The thermohaline circulation spreads inorganic carbon throughout the oceans, but acts on relatively long timescales</a:t>
            </a:r>
          </a:p>
          <a:p>
            <a:pPr lvl="1"/>
            <a:r>
              <a:rPr lang="en-US" dirty="0"/>
              <a:t>Solubility of carbon dioxide is moderately INVERSELY proportional to water temperature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96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Oceanic carbon cycle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on land, cell respiration adds to the inorganic dissolved carbon in the oceans</a:t>
            </a:r>
          </a:p>
          <a:p>
            <a:r>
              <a:rPr lang="en-US" dirty="0"/>
              <a:t>Like on land, photosynthesis converts inorganic carbon into organic, which is then consumed</a:t>
            </a:r>
          </a:p>
          <a:p>
            <a:r>
              <a:rPr lang="en-US" dirty="0"/>
              <a:t>Animal wastes and decaying plants add to organic carbon components, which can be broken down into inorganic compounds again</a:t>
            </a:r>
          </a:p>
          <a:p>
            <a:r>
              <a:rPr lang="en-US" dirty="0"/>
              <a:t>Ocean surface constantly exchanges with atmosphere</a:t>
            </a:r>
          </a:p>
          <a:p>
            <a:pPr lvl="1"/>
            <a:r>
              <a:rPr lang="en-US" dirty="0"/>
              <a:t>Image: </a:t>
            </a:r>
            <a:r>
              <a:rPr lang="en-US" dirty="0" err="1"/>
              <a:t>wikipedia</a:t>
            </a:r>
            <a:r>
              <a:rPr lang="en-US" dirty="0"/>
              <a:t>-oceanic carbon cycle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CF8556-1265-8F54-F8D9-B74CCA8B6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939" y="165528"/>
            <a:ext cx="2784230" cy="171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4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B0039-3FD3-9BC0-AC80-F42E2DA52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A1E33-F214-B9C4-1A11-30338D2D3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organisms need nitrogen</a:t>
            </a:r>
          </a:p>
          <a:p>
            <a:r>
              <a:rPr lang="en-US" dirty="0"/>
              <a:t>Bond energy of</a:t>
            </a:r>
          </a:p>
          <a:p>
            <a:endParaRPr lang="en-US" dirty="0"/>
          </a:p>
        </p:txBody>
      </p:sp>
      <p:pic>
        <p:nvPicPr>
          <p:cNvPr id="11" name="Picture 10" descr="\documentclass{article}&#10;\usepackage{amsmath}&#10;\pagestyle{empty}&#10;\begin{document}&#10;&#10;$N\equiv N\quad -941 \frac{\rm{J}}{\rm{mol}}$&#10;&#10;&#10;\end{document}" title="IguanaTex Bitmap Display">
            <a:extLst>
              <a:ext uri="{FF2B5EF4-FFF2-40B4-BE49-F238E27FC236}">
                <a16:creationId xmlns:a16="http://schemas.microsoft.com/office/drawing/2014/main" id="{97251993-B554-B5E5-3FAE-6E4A40338BF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046" y="2399325"/>
            <a:ext cx="2920533" cy="43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42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Fixation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Almost 80% of the air is Nitrogen</a:t>
            </a:r>
          </a:p>
          <a:p>
            <a:r>
              <a:rPr lang="en-US" dirty="0"/>
              <a:t>Plants need nitrogen to produce proteins/enzymes</a:t>
            </a:r>
          </a:p>
          <a:p>
            <a:r>
              <a:rPr lang="en-US" dirty="0"/>
              <a:t>Plants cannot absorb atmospheric nitrogen</a:t>
            </a:r>
          </a:p>
          <a:p>
            <a:r>
              <a:rPr lang="en-US" dirty="0"/>
              <a:t>Some bacteria (</a:t>
            </a:r>
            <a:r>
              <a:rPr lang="en-US" dirty="0" err="1"/>
              <a:t>eg</a:t>
            </a:r>
            <a:r>
              <a:rPr lang="en-US" dirty="0"/>
              <a:t> cyanobacteria) have nitrogenase</a:t>
            </a:r>
          </a:p>
          <a:p>
            <a:pPr lvl="1"/>
            <a:r>
              <a:rPr lang="en-US" dirty="0"/>
              <a:t>Turns nitrogen into ammonia</a:t>
            </a:r>
          </a:p>
          <a:p>
            <a:pPr lvl="1"/>
            <a:r>
              <a:rPr lang="en-US" dirty="0"/>
              <a:t>Ancient enzyme (predates modern atmospheric oxygen levels)</a:t>
            </a:r>
          </a:p>
          <a:p>
            <a:pPr lvl="1"/>
            <a:r>
              <a:rPr lang="en-US" dirty="0"/>
              <a:t>Is permanently destroyed by oxygen exposure</a:t>
            </a:r>
          </a:p>
          <a:p>
            <a:r>
              <a:rPr lang="en-US" dirty="0"/>
              <a:t>Some plants have a symbiosis with nitrogen fixing bacteria</a:t>
            </a:r>
          </a:p>
        </p:txBody>
      </p:sp>
    </p:spTree>
    <p:extLst>
      <p:ext uri="{BB962C8B-B14F-4D97-AF65-F5344CB8AC3E}">
        <p14:creationId xmlns:p14="http://schemas.microsoft.com/office/powerpoint/2010/main" val="4068070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9AA6-FE59-7878-E5F7-54F835E27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Nitrogenase in action (area of active research, very non-testable)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48FCE-3550-A0A1-F678-95F3FF24F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69" y="1690688"/>
            <a:ext cx="10515600" cy="4351338"/>
          </a:xfrm>
        </p:spPr>
        <p:txBody>
          <a:bodyPr/>
          <a:lstStyle/>
          <a:p>
            <a:r>
              <a:rPr lang="en-US" sz="1400" dirty="0"/>
              <a:t>Image: </a:t>
            </a:r>
            <a:r>
              <a:rPr lang="en-US" sz="1400" b="1" dirty="0"/>
              <a:t>REVIEW article </a:t>
            </a:r>
            <a:r>
              <a:rPr lang="en-US" sz="1400" dirty="0"/>
              <a:t>Front. </a:t>
            </a:r>
            <a:r>
              <a:rPr lang="en-US" sz="1400" dirty="0" err="1"/>
              <a:t>Microbiol</a:t>
            </a:r>
            <a:r>
              <a:rPr lang="en-US" sz="1400" dirty="0"/>
              <a:t>., 25 February 2021</a:t>
            </a:r>
            <a:br>
              <a:rPr lang="en-US" sz="1400" dirty="0"/>
            </a:br>
            <a:r>
              <a:rPr lang="en-US" sz="1400" dirty="0"/>
              <a:t>Sec. </a:t>
            </a:r>
            <a:r>
              <a:rPr lang="en-US" sz="1400" dirty="0" err="1"/>
              <a:t>Microbiotechnology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/>
              <a:t>Volume 12 - 2021 | </a:t>
            </a:r>
            <a:r>
              <a:rPr lang="en-US" sz="1400" dirty="0">
                <a:hlinkClick r:id="rId2"/>
              </a:rPr>
              <a:t>https://doi.org/10.3389/fmicb.2021.628379</a:t>
            </a:r>
            <a:r>
              <a:rPr lang="en-US" sz="1400" dirty="0"/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7C5C2-ECD7-0477-C39C-996E54ACDA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2494874"/>
            <a:ext cx="6131169" cy="36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9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CE146-C5F5-65CB-21F4-5C033352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Synthetic Nitrogen fixation: Haber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5E00D-96EE-1333-C3C0-B6E623D8B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Extract hydrogen, usually from methane</a:t>
            </a:r>
          </a:p>
          <a:p>
            <a:r>
              <a:rPr lang="en-US" dirty="0"/>
              <a:t>Extract and purify nitrogen from air</a:t>
            </a:r>
          </a:p>
          <a:p>
            <a:r>
              <a:rPr lang="en-US" dirty="0"/>
              <a:t>React hydrogen and nitrogen to produce ammonia</a:t>
            </a:r>
          </a:p>
          <a:p>
            <a:pPr lvl="1"/>
            <a:r>
              <a:rPr lang="en-US" dirty="0"/>
              <a:t>Requires oxygen sensitive catalysts</a:t>
            </a:r>
          </a:p>
          <a:p>
            <a:pPr lvl="1"/>
            <a:r>
              <a:rPr lang="en-US" dirty="0"/>
              <a:t>Ideally need very high temperatures (for reaction rate) and pressures (for equilibrium condition) to improve efficiency</a:t>
            </a:r>
          </a:p>
          <a:p>
            <a:pPr lvl="1"/>
            <a:r>
              <a:rPr lang="en-US" dirty="0"/>
              <a:t>Hydrogen embrittlement accelerates at high temperatures and pressures</a:t>
            </a:r>
          </a:p>
          <a:p>
            <a:pPr lvl="1"/>
            <a:r>
              <a:rPr lang="en-US" dirty="0"/>
              <a:t>Reaction is still inefficient and must be performed repeatedly with recycled gasses</a:t>
            </a:r>
          </a:p>
          <a:p>
            <a:r>
              <a:rPr lang="en-US" dirty="0"/>
              <a:t>Ammonia production accounts for about 2% of global energy use and 3% of carbon dioxide emissions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42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CEE87-E477-E42B-A0F4-9471ED4E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nitrification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7C12B-4D56-95B7-F093-17B3299BC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Ammonia is oxidized into nitrite </a:t>
            </a:r>
          </a:p>
          <a:p>
            <a:pPr lvl="1"/>
            <a:r>
              <a:rPr lang="en-US" dirty="0" err="1"/>
              <a:t>Archea</a:t>
            </a:r>
            <a:r>
              <a:rPr lang="en-US" dirty="0"/>
              <a:t> and bacteria (</a:t>
            </a:r>
            <a:r>
              <a:rPr lang="en-US" dirty="0" err="1"/>
              <a:t>archea</a:t>
            </a:r>
            <a:r>
              <a:rPr lang="en-US" dirty="0"/>
              <a:t> discovered 2005)</a:t>
            </a:r>
          </a:p>
          <a:p>
            <a:pPr lvl="2"/>
            <a:r>
              <a:rPr lang="en-US" dirty="0"/>
              <a:t>Relevant </a:t>
            </a:r>
            <a:r>
              <a:rPr lang="en-US" dirty="0" err="1"/>
              <a:t>Archea</a:t>
            </a:r>
            <a:r>
              <a:rPr lang="en-US" dirty="0"/>
              <a:t> have larger populations in both terrestrial and aquatic regions.</a:t>
            </a:r>
          </a:p>
          <a:p>
            <a:pPr lvl="3"/>
            <a:r>
              <a:rPr lang="en-US" dirty="0"/>
              <a:t>It is suspected, but not confirmed that their contribution to ammonia oxidation is larger</a:t>
            </a:r>
          </a:p>
          <a:p>
            <a:r>
              <a:rPr lang="en-US" dirty="0"/>
              <a:t>Nitrite is oxidized into nitrate</a:t>
            </a:r>
          </a:p>
          <a:p>
            <a:pPr lvl="1"/>
            <a:r>
              <a:rPr lang="en-US" dirty="0"/>
              <a:t>Bacteria</a:t>
            </a:r>
          </a:p>
          <a:p>
            <a:r>
              <a:rPr lang="en-US" dirty="0"/>
              <a:t>Some bacteria </a:t>
            </a:r>
            <a:r>
              <a:rPr lang="en-US" dirty="0" err="1"/>
              <a:t>d.o</a:t>
            </a:r>
            <a:r>
              <a:rPr lang="en-US" dirty="0"/>
              <a:t> both in one step</a:t>
            </a:r>
          </a:p>
          <a:p>
            <a:pPr lvl="1"/>
            <a:r>
              <a:rPr lang="en-US" dirty="0"/>
              <a:t>Discovered 2015</a:t>
            </a:r>
          </a:p>
          <a:p>
            <a:r>
              <a:rPr lang="en-US" dirty="0"/>
              <a:t>Image: California office of environmental hazard assessment (oehha.ca.gov)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6CB7E1-2C8A-ED35-1614-AF62D073D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965" y="418001"/>
            <a:ext cx="32385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91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CBC16-B555-4710-A880-36FD36086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Assimilation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3D2A0-52DD-4F60-96C4-435B1CFE3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3209"/>
            <a:ext cx="10515600" cy="4351338"/>
          </a:xfrm>
        </p:spPr>
        <p:txBody>
          <a:bodyPr/>
          <a:lstStyle/>
          <a:p>
            <a:r>
              <a:rPr lang="en-US" dirty="0"/>
              <a:t>Plants uptake the nitrate from soil and convert it back to ammonia. Nitrate is charged, they must either</a:t>
            </a:r>
          </a:p>
          <a:p>
            <a:pPr lvl="1"/>
            <a:r>
              <a:rPr lang="en-US" dirty="0"/>
              <a:t>Expel hydroxide ions </a:t>
            </a:r>
          </a:p>
          <a:p>
            <a:pPr lvl="1"/>
            <a:r>
              <a:rPr lang="en-US" dirty="0"/>
              <a:t>Neutralize with acid and uptake metal ion</a:t>
            </a:r>
          </a:p>
          <a:p>
            <a:r>
              <a:rPr lang="en-US" dirty="0"/>
              <a:t>Nitrogen is used to synthesize proteins/enzymes</a:t>
            </a:r>
          </a:p>
          <a:p>
            <a:r>
              <a:rPr lang="en-US" dirty="0"/>
              <a:t>Plants die or are eaten and pass through animal</a:t>
            </a:r>
          </a:p>
          <a:p>
            <a:r>
              <a:rPr lang="en-US" dirty="0"/>
              <a:t>Proteins are broken down into ammonia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38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D8860-82C2-46AB-B561-7D739F7F9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Denitrification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BB8B9-4367-4278-AAA3-3FB0F710E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bacteria can use nitrate instead of oxygen for cell respiration</a:t>
            </a:r>
          </a:p>
          <a:p>
            <a:r>
              <a:rPr lang="en-US" dirty="0"/>
              <a:t>The result produces nitrogen gas (and nitrous oxide)</a:t>
            </a:r>
          </a:p>
          <a:p>
            <a:r>
              <a:rPr lang="en-US" dirty="0"/>
              <a:t>A second mechanism involves anaerobic bacteria which are able to convert ammonia and nitrite into nitrogen gas and water</a:t>
            </a:r>
          </a:p>
          <a:p>
            <a:pPr lvl="1"/>
            <a:r>
              <a:rPr lang="en-US" dirty="0"/>
              <a:t>Produces nitrogen gas</a:t>
            </a:r>
          </a:p>
          <a:p>
            <a:pPr lvl="1"/>
            <a:r>
              <a:rPr lang="en-US" dirty="0"/>
              <a:t>The main mechanism of nitrogen removal from the oceans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6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3C36C-C52D-4C7F-AC6A-5B7F08B7D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Sulfur cycle (in brief)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7D3EB-77F1-41B5-B2FA-FEDEE17A1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Most sulfur in atmosphere is sulfur dioxide</a:t>
            </a:r>
          </a:p>
          <a:p>
            <a:pPr lvl="1"/>
            <a:r>
              <a:rPr lang="en-US" dirty="0"/>
              <a:t>Or mixed with water as sulfuric acid</a:t>
            </a:r>
          </a:p>
          <a:p>
            <a:r>
              <a:rPr lang="en-US" dirty="0"/>
              <a:t>Sulfur enters atmosphere from</a:t>
            </a:r>
          </a:p>
          <a:p>
            <a:pPr lvl="1"/>
            <a:r>
              <a:rPr lang="en-US" dirty="0"/>
              <a:t>Volcanoes</a:t>
            </a:r>
          </a:p>
          <a:p>
            <a:pPr lvl="1"/>
            <a:r>
              <a:rPr lang="en-US" dirty="0"/>
              <a:t>Decaying material (as hydrogen sulfide)</a:t>
            </a:r>
          </a:p>
          <a:p>
            <a:pPr lvl="2"/>
            <a:r>
              <a:rPr lang="en-US" dirty="0"/>
              <a:t>Poisonous</a:t>
            </a:r>
          </a:p>
          <a:p>
            <a:pPr lvl="1"/>
            <a:r>
              <a:rPr lang="en-US" dirty="0"/>
              <a:t>Fossil fuels</a:t>
            </a:r>
          </a:p>
          <a:p>
            <a:pPr lvl="1"/>
            <a:r>
              <a:rPr lang="en-US" dirty="0"/>
              <a:t>Oceans (as DMS)</a:t>
            </a:r>
          </a:p>
          <a:p>
            <a:r>
              <a:rPr lang="en-US" dirty="0"/>
              <a:t>DMS eventually becomes sulfur dioxide</a:t>
            </a:r>
          </a:p>
          <a:p>
            <a:r>
              <a:rPr lang="en-US" dirty="0"/>
              <a:t>Sulfur dioxide leads to cloud nucleation</a:t>
            </a:r>
          </a:p>
          <a:p>
            <a:r>
              <a:rPr lang="en-US" dirty="0"/>
              <a:t>Rain washes sulfur compounds into ocean, where phytoplankton can get to it</a:t>
            </a:r>
          </a:p>
          <a:p>
            <a:r>
              <a:rPr lang="en-US" dirty="0"/>
              <a:t>Some sulfur is deposited onto rocks and mineralizes, leaving circulation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49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FC1A5-73A5-4F46-8EA2-A8A88D008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Sulfur in oceans (</a:t>
            </a:r>
            <a:r>
              <a:rPr lang="en-US" dirty="0">
                <a:hlinkClick r:id="rId2"/>
              </a:rPr>
              <a:t>Thume et al, 2018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E351C2-6813-41DF-9633-1E442032F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87" y="1825625"/>
            <a:ext cx="4198226" cy="4351338"/>
          </a:xfrm>
        </p:spPr>
      </p:pic>
    </p:spTree>
    <p:extLst>
      <p:ext uri="{BB962C8B-B14F-4D97-AF65-F5344CB8AC3E}">
        <p14:creationId xmlns:p14="http://schemas.microsoft.com/office/powerpoint/2010/main" val="312439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6C8E-5567-4453-8F94-5765A4C1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sulfur stuff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B1D29-54F4-4CEB-829E-D768E4329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Sulfate to cysteine (plants, bacteria)</a:t>
            </a:r>
          </a:p>
          <a:p>
            <a:r>
              <a:rPr lang="en-US" dirty="0"/>
              <a:t>Cysteine to methionine</a:t>
            </a:r>
          </a:p>
          <a:p>
            <a:r>
              <a:rPr lang="en-US" dirty="0"/>
              <a:t>Methionine (from </a:t>
            </a:r>
            <a:r>
              <a:rPr lang="en-US" dirty="0" err="1"/>
              <a:t>eg</a:t>
            </a:r>
            <a:r>
              <a:rPr lang="en-US" dirty="0"/>
              <a:t> rotting stuff) to DMSP (by phytoplankton, bacteria)</a:t>
            </a:r>
          </a:p>
          <a:p>
            <a:r>
              <a:rPr lang="en-US" dirty="0"/>
              <a:t>DMSP to DMS (by phytoplankton, bacteria)</a:t>
            </a:r>
          </a:p>
          <a:p>
            <a:r>
              <a:rPr lang="en-US" dirty="0"/>
              <a:t>DMS to atmosphere (diffusion) or to DMSO (photochemical, or bacterial)</a:t>
            </a:r>
          </a:p>
          <a:p>
            <a:r>
              <a:rPr lang="en-US" dirty="0"/>
              <a:t>DMSO to DMS (bacteria) and to other products by poorly understood pathways</a:t>
            </a:r>
          </a:p>
          <a:p>
            <a:r>
              <a:rPr lang="en-US" dirty="0"/>
              <a:t>Atmospheric DMS to Sulfur dioxide (oxidation)</a:t>
            </a:r>
          </a:p>
          <a:p>
            <a:r>
              <a:rPr lang="en-US" dirty="0"/>
              <a:t>Atmospheric sulfur dioxide to sulfate (oxidation)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66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1ECC-DDD8-37C2-449D-F0E524C75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Phosphorus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4AA57-7CDD-E8D3-B1DE-0886177C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Cycle is relatively simple, details not really important</a:t>
            </a:r>
          </a:p>
          <a:p>
            <a:r>
              <a:rPr lang="en-US" dirty="0"/>
              <a:t>Used for making DNA, ATP</a:t>
            </a:r>
          </a:p>
          <a:p>
            <a:r>
              <a:rPr lang="en-US" dirty="0"/>
              <a:t>Often the limiting nutrient in aquatic ecosystems</a:t>
            </a:r>
          </a:p>
          <a:p>
            <a:r>
              <a:rPr lang="en-US"/>
              <a:t>An algal </a:t>
            </a:r>
            <a:r>
              <a:rPr lang="en-US" dirty="0"/>
              <a:t>bloom from space:</a:t>
            </a:r>
          </a:p>
          <a:p>
            <a:pPr lvl="1"/>
            <a:r>
              <a:rPr lang="en-US" dirty="0"/>
              <a:t>(image from NOAA)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B54F55-49EE-0D34-34E6-5F1AAE405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250" y="3429000"/>
            <a:ext cx="3173393" cy="253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48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27F9-1BD0-7BFC-A1C0-F357A7AC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Atmospheric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BB3A2-5957-CA8A-D8C2-B5151A050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Main component</a:t>
            </a:r>
          </a:p>
          <a:p>
            <a:pPr lvl="1"/>
            <a:r>
              <a:rPr lang="en-US" dirty="0"/>
              <a:t>Carbon dioxide</a:t>
            </a:r>
          </a:p>
          <a:p>
            <a:r>
              <a:rPr lang="en-US" dirty="0"/>
              <a:t>Sources: </a:t>
            </a:r>
          </a:p>
          <a:p>
            <a:pPr lvl="1"/>
            <a:r>
              <a:rPr lang="en-US" dirty="0"/>
              <a:t>Fires</a:t>
            </a:r>
          </a:p>
          <a:p>
            <a:pPr lvl="1"/>
            <a:r>
              <a:rPr lang="en-US" dirty="0"/>
              <a:t>Volcanism</a:t>
            </a:r>
          </a:p>
          <a:p>
            <a:pPr lvl="1"/>
            <a:r>
              <a:rPr lang="en-US" dirty="0"/>
              <a:t>Respiration</a:t>
            </a:r>
          </a:p>
          <a:p>
            <a:pPr lvl="1"/>
            <a:r>
              <a:rPr lang="en-US" dirty="0"/>
              <a:t>Oceans (sometimes)</a:t>
            </a:r>
          </a:p>
          <a:p>
            <a:pPr lvl="1"/>
            <a:r>
              <a:rPr lang="en-US" dirty="0"/>
              <a:t>Humans</a:t>
            </a:r>
          </a:p>
          <a:p>
            <a:r>
              <a:rPr lang="en-US" dirty="0"/>
              <a:t>Sinks</a:t>
            </a:r>
          </a:p>
          <a:p>
            <a:pPr lvl="1"/>
            <a:r>
              <a:rPr lang="en-US" dirty="0"/>
              <a:t>Oceans (sometimes)</a:t>
            </a:r>
          </a:p>
          <a:p>
            <a:pPr lvl="1"/>
            <a:r>
              <a:rPr lang="en-US" dirty="0"/>
              <a:t>Photosynthesis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60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A3174-C32C-EC4B-CC18-04464C1D3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cycle: atmospheric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B1D36-001E-7A6E-C45D-BF922D3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Normally sources and sinks balance</a:t>
            </a:r>
          </a:p>
          <a:p>
            <a:r>
              <a:rPr lang="en-US" dirty="0"/>
              <a:t>Currently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53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1809.524"/>
  <p:tag name="LATEXADDIN" val="\documentclass{article}&#10;\usepackage{amsmath}&#10;\pagestyle{empty}&#10;\begin{document}&#10;&#10;$\rm{C_6H_{12}O_6+6O_2\rightarrow 6CO_2+6H_2O}$&#10;&#10;&#10;\end{document}"/>
  <p:tag name="IGUANATEXSIZE" val="24"/>
  <p:tag name="IGUANATEXCURSOR" val="1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2557.93"/>
  <p:tag name="LATEXADDIN" val="\documentclass{article}&#10;\usepackage{amsmath}&#10;\pagestyle{empty}&#10;\begin{document}&#10;&#10;&#10;$\rm{6CO_2+12H_2O+\gamma\rightarrow C_6H_{12}O_6+6O_2+6H_2O}$&#10;&#10;\end{document}"/>
  <p:tag name="IGUANATEXSIZE" val="24"/>
  <p:tag name="IGUANATEXCURSOR" val="1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2309"/>
  <p:tag name="ORIGINALWIDTH" val="1026.622"/>
  <p:tag name="OUTPUTTYPE" val="PNG"/>
  <p:tag name="IGUANATEXVERSION" val="160"/>
  <p:tag name="LATEXADDIN" val="\documentclass{article}&#10;\usepackage{amsmath}&#10;\pagestyle{empty}&#10;\begin{document}&#10;&#10;$N\equiv N\quad -941 \frac{\rm{J}}{\rm{mol}}$&#10;&#10;&#10;\end{document}"/>
  <p:tag name="IGUANATEXSIZE" val="28"/>
  <p:tag name="IGUANATEXCURSOR" val="125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6183</TotalTime>
  <Words>947</Words>
  <Application>Microsoft Office PowerPoint</Application>
  <PresentationFormat>Widescreen</PresentationFormat>
  <Paragraphs>136</Paragraphs>
  <Slides>21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C,N,S Cycles</vt:lpstr>
      <vt:lpstr>Carbon Cycle: Broad Overview (Image: NOAA)</vt:lpstr>
      <vt:lpstr>Carbon Cycle: Components</vt:lpstr>
      <vt:lpstr>Terrestrial Biome/Atmosphere exchange</vt:lpstr>
      <vt:lpstr>Other geologic carbon exchange</vt:lpstr>
      <vt:lpstr>Geological Carbon Exchange</vt:lpstr>
      <vt:lpstr>Oceanic carbon cycle</vt:lpstr>
      <vt:lpstr>Oceanic carbon cycle (continued)</vt:lpstr>
      <vt:lpstr>Nitrogen Cycle</vt:lpstr>
      <vt:lpstr>Nitrogen cycle: Fixation</vt:lpstr>
      <vt:lpstr>Nitrogenase in action (area of active research, very non-testable)</vt:lpstr>
      <vt:lpstr>Synthetic Nitrogen fixation: Haber Process</vt:lpstr>
      <vt:lpstr>Nitrogen Cycle: nitrification</vt:lpstr>
      <vt:lpstr>Nitrogen cycle: Assimilation</vt:lpstr>
      <vt:lpstr>Nitrogen Cycle: Denitrification</vt:lpstr>
      <vt:lpstr>Sulfur cycle (in brief)</vt:lpstr>
      <vt:lpstr>Sulfur in oceans (Thume et al, 2018)</vt:lpstr>
      <vt:lpstr>More sulfur stuff</vt:lpstr>
      <vt:lpstr>Phosphorus</vt:lpstr>
      <vt:lpstr>Atmospheric</vt:lpstr>
      <vt:lpstr>Carbon cycle: atmospheric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C,N,S Cycles</dc:title>
  <dc:creator>Jesse Nims</dc:creator>
  <cp:lastModifiedBy>Jesse Nims</cp:lastModifiedBy>
  <cp:revision>22</cp:revision>
  <dcterms:created xsi:type="dcterms:W3CDTF">2022-04-26T22:34:28Z</dcterms:created>
  <dcterms:modified xsi:type="dcterms:W3CDTF">2023-08-13T00:55:25Z</dcterms:modified>
</cp:coreProperties>
</file>