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61" r:id="rId5"/>
    <p:sldId id="264" r:id="rId6"/>
    <p:sldId id="267" r:id="rId7"/>
    <p:sldId id="257" r:id="rId8"/>
    <p:sldId id="258" r:id="rId9"/>
    <p:sldId id="269" r:id="rId10"/>
    <p:sldId id="260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F9978-5F33-09B3-ADD7-BEA8F2F4C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A9D96-0A8F-9478-3F5B-6C086C8DB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319DE-449A-AA01-9332-76B3D0B70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547B1-D62D-CC02-C1CE-449DAA8C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6F5F6-AADA-2098-A90F-FC0A9ACE4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3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8EF1C-1E1D-1DD0-4D60-F3E4692F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E31D1-C8CB-D6FC-708E-933B18F6D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7EB8A-0376-A899-B37F-EE6D6FB89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14CE0-45AB-1F69-A38D-428D14F93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40B88-EB1D-16BC-E289-15582E5D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5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142D-1236-C813-9F65-95ADEE334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563E5-0155-8A2F-5074-A80C12765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66D4E-23B6-3E9F-04B2-7AF0993B2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31D40-13C0-6F0A-6A38-01EABB823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528D6-8EBB-A771-7349-DF7D07162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63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531D-31A4-78B7-4931-C211D3CE2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E76AC-5793-8CF7-F082-C7841DD3D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725B6E-D4F9-5661-73FC-96C5A8764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0EF32-31FA-C595-E7FC-FBED986E0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1F4DB-BEB7-CFB5-60A6-94193058F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97705A-1115-8346-9087-71C5E33A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0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75633-46CC-67AE-0EA1-D64242531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8C81E-8E58-3E00-7E43-FF636EA33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22217-6A60-D31E-A41F-88B148534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246234-CFC2-6358-91E5-5EE9EC942E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AEFDD6-9710-291E-CC39-312041FD88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4F39F4-6B80-6DD1-576D-318B4F544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11E10B-55CF-8379-95E6-D26792A5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61BC13-4199-F5FD-197E-D30A62747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8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A81B3-9FDD-54F8-8FEF-42A0D9F32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E5A36E-5D3A-1E50-7115-AA085C134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68C487-BE29-F4D4-7024-CF2A3B024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B2DDE-0AAC-90BC-D2F1-9AD482E81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74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A039A5-B2FC-5944-2075-78C666DC9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5CFDBB-8A3A-806C-60E8-B966C0E2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A4748-F9CC-B3B8-34CF-E15ABB7E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41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DB53F-7DD3-CAE4-A5C2-FDCC0F687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C8ACB-70C5-7D17-4913-5CC814C6A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85B75-16B5-D58F-329B-FD8D0879A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8E333-D9C7-F05A-997E-B1AAC0FA4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7BFE6-8527-8F40-D521-FC2B4F57A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F41FD-59EA-45B3-9BBD-12F5DE23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1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FDF07-3F68-A31A-3C8C-8215D6126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54C35B-045B-E924-C42F-7C8D24E4E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AF3C2-FBA5-262B-F137-4BE786E4A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58843-383B-07E9-8292-9C32A828A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4984C-5C49-5234-3E3F-75ED4D7C8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A4D41B-660F-29C4-9B60-1C22F2EA7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8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5697-3468-DA13-F3AB-520F6579B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C9083A-77DB-091E-96F7-680269689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DA662-9D35-0DFF-65D1-B78B3381F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CBEB-2395-A9C7-4D3F-BA9A68BEE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72F46-2ECD-3773-A873-035B306E1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5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639167-D7B2-26B0-5ACB-E296CDD07D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EB170-9616-4C01-0F37-0F6255F4D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7559A-843A-6179-5209-C9721BEA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9E404-1E38-8CDD-0AB6-7F21AAC7A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15EA8-A7CF-2A65-14C8-6D913E6C4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1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89612D-3697-0FAA-9C9C-46F9AF662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D685A-2D11-117B-33E3-598C7FAF1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51DDF-D14D-7E10-DF7A-E59EE0F248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06EB9-E4E3-477B-90F0-CF8E5C207B3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C2911-F5BA-5E8B-9829-2455E8308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0234B-FE66-2FFF-41F1-49070A46D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9F5A5-1118-4140-AF21-B1F5C31E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9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BC01E-DDEA-8721-F1A3-C1DC994AED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Prerequisites: Concepts from other Sciences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E72C6C-B539-1758-A6C5-9CA554842A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99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7BF6-53FE-B4FE-2F73-522C9A22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Chemistry: Atomic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AEBCA-B8D7-BECC-D4B6-C3EDA9B1D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Nuclei are at the center of atoms and have protons and neutrons</a:t>
            </a:r>
          </a:p>
          <a:p>
            <a:r>
              <a:rPr lang="en-US" dirty="0"/>
              <a:t>Electrons exist in a cloud around the nucleus</a:t>
            </a:r>
          </a:p>
          <a:p>
            <a:r>
              <a:rPr lang="en-US" dirty="0"/>
              <a:t>Images: Wikipedia- atomic orbital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CC043B-600E-7EAC-944A-7F861C242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38" y="2762054"/>
            <a:ext cx="4103903" cy="3730821"/>
          </a:xfrm>
          <a:prstGeom prst="rect">
            <a:avLst/>
          </a:prstGeom>
        </p:spPr>
      </p:pic>
      <p:pic>
        <p:nvPicPr>
          <p:cNvPr id="6" name="Picture 5" descr="A group of blue and orange spheres&#10;&#10;Description automatically generated">
            <a:extLst>
              <a:ext uri="{FF2B5EF4-FFF2-40B4-BE49-F238E27FC236}">
                <a16:creationId xmlns:a16="http://schemas.microsoft.com/office/drawing/2014/main" id="{91D5F482-75F0-63D6-6CB2-B0DC95711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692" y="4401751"/>
            <a:ext cx="5169154" cy="141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06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F32C5-4044-357C-1B1B-9B98676F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Chemistry: Water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8CA4F-55E6-3446-E5E8-18A08BA80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Water is highly polar</a:t>
            </a:r>
          </a:p>
          <a:p>
            <a:pPr lvl="1"/>
            <a:r>
              <a:rPr lang="en-US" dirty="0"/>
              <a:t>Acts as a (polar) solvent</a:t>
            </a:r>
          </a:p>
          <a:p>
            <a:pPr lvl="1"/>
            <a:r>
              <a:rPr lang="en-US" dirty="0"/>
              <a:t>Has high surface tension</a:t>
            </a:r>
          </a:p>
          <a:p>
            <a:pPr lvl="1"/>
            <a:r>
              <a:rPr lang="en-US" dirty="0"/>
              <a:t>Exhibits capillary action</a:t>
            </a:r>
          </a:p>
          <a:p>
            <a:r>
              <a:rPr lang="en-US" dirty="0"/>
              <a:t>Water is abundant</a:t>
            </a:r>
          </a:p>
          <a:p>
            <a:pPr lvl="1"/>
            <a:r>
              <a:rPr lang="en-US" dirty="0"/>
              <a:t>70% of Earth’s surface</a:t>
            </a:r>
          </a:p>
          <a:p>
            <a:pPr lvl="1"/>
            <a:r>
              <a:rPr lang="en-US" dirty="0"/>
              <a:t>60% of you</a:t>
            </a:r>
          </a:p>
          <a:p>
            <a:r>
              <a:rPr lang="en-US" dirty="0"/>
              <a:t>Water expands when freezing</a:t>
            </a:r>
          </a:p>
        </p:txBody>
      </p:sp>
    </p:spTree>
    <p:extLst>
      <p:ext uri="{BB962C8B-B14F-4D97-AF65-F5344CB8AC3E}">
        <p14:creationId xmlns:p14="http://schemas.microsoft.com/office/powerpoint/2010/main" val="948653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48FC8-B720-13B8-7FFD-B0346FE90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Physics: Thermodynamics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F0E44-4F52-7927-0478-96F7C4855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0</a:t>
            </a:r>
            <a:r>
              <a:rPr lang="en-US" baseline="30000" dirty="0"/>
              <a:t>th</a:t>
            </a:r>
            <a:r>
              <a:rPr lang="en-US" dirty="0"/>
              <a:t> law: temperature is defined and measurable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Law: Energy (of the universe) </a:t>
            </a:r>
            <a:r>
              <a:rPr lang="en-US" u="sng" dirty="0"/>
              <a:t>is conserved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Law: Entropy (of the universe) </a:t>
            </a:r>
            <a:r>
              <a:rPr lang="en-US" u="sng" dirty="0"/>
              <a:t>increases with time</a:t>
            </a:r>
          </a:p>
          <a:p>
            <a:pPr lvl="1"/>
            <a:r>
              <a:rPr lang="en-US" dirty="0"/>
              <a:t>Entropy is sometimes called a measure of disorder, but a better way to think about it is a measure of probability of occurrence in a closed system</a:t>
            </a:r>
          </a:p>
          <a:p>
            <a:pPr lvl="2"/>
            <a:r>
              <a:rPr lang="en-US" dirty="0"/>
              <a:t>High entropy states would have a high probability of occurring randomly</a:t>
            </a:r>
          </a:p>
          <a:p>
            <a:pPr lvl="2"/>
            <a:r>
              <a:rPr lang="en-US" dirty="0"/>
              <a:t>Low entropy states would have a very low probability of occurring randomly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Law: Don’t worry about this</a:t>
            </a:r>
          </a:p>
        </p:txBody>
      </p:sp>
    </p:spTree>
    <p:extLst>
      <p:ext uri="{BB962C8B-B14F-4D97-AF65-F5344CB8AC3E}">
        <p14:creationId xmlns:p14="http://schemas.microsoft.com/office/powerpoint/2010/main" val="4257801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F3435-46CF-7505-AEE1-C347BAE24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Physics: Heat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B29E9-B58D-1E0D-A930-A7DB861F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Conduction: Heat one end of an object. The heat flows through the object to the other side</a:t>
            </a:r>
          </a:p>
          <a:p>
            <a:pPr lvl="1"/>
            <a:r>
              <a:rPr lang="en-US" dirty="0"/>
              <a:t>SLOW, speeds up as temperature difference increases</a:t>
            </a:r>
          </a:p>
          <a:p>
            <a:pPr lvl="1"/>
            <a:r>
              <a:rPr lang="en-US" dirty="0"/>
              <a:t>Much more efficient in metals</a:t>
            </a:r>
          </a:p>
          <a:p>
            <a:r>
              <a:rPr lang="en-US" dirty="0"/>
              <a:t>Convection: Heat part of a fluid (solid, gas, or plasma). The heated part rises, carrying the energy</a:t>
            </a:r>
          </a:p>
          <a:p>
            <a:pPr lvl="1"/>
            <a:r>
              <a:rPr lang="en-US" dirty="0"/>
              <a:t>Efficient for medium to large temperature </a:t>
            </a:r>
            <a:r>
              <a:rPr lang="en-US" u="sng" dirty="0"/>
              <a:t>differences</a:t>
            </a:r>
          </a:p>
          <a:p>
            <a:pPr lvl="1"/>
            <a:r>
              <a:rPr lang="en-US" dirty="0"/>
              <a:t>Dominant energy transfer mechanism in the atmosphere</a:t>
            </a:r>
          </a:p>
          <a:p>
            <a:r>
              <a:rPr lang="en-US" dirty="0"/>
              <a:t>Radiation: Photons carry the energy</a:t>
            </a:r>
          </a:p>
          <a:p>
            <a:pPr lvl="1"/>
            <a:r>
              <a:rPr lang="en-US" dirty="0"/>
              <a:t>Efficient for high </a:t>
            </a:r>
            <a:r>
              <a:rPr lang="en-US" u="sng" dirty="0"/>
              <a:t>absolute</a:t>
            </a:r>
            <a:r>
              <a:rPr lang="en-US" dirty="0"/>
              <a:t> temperatures.</a:t>
            </a:r>
          </a:p>
          <a:p>
            <a:pPr lvl="1"/>
            <a:r>
              <a:rPr lang="en-US" dirty="0"/>
              <a:t>Brings energy from Sun to Earth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703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236AA-0F83-6AB4-AAD9-4604AB6D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Engineering: Efficiency and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69372-5D5B-E75B-33A7-5547E9160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substantial losses happen when energy is converted between different forms</a:t>
            </a:r>
          </a:p>
          <a:p>
            <a:r>
              <a:rPr lang="en-US" dirty="0"/>
              <a:t>Energy efficiency: Fraction of energy input to a system that we get as useful energy</a:t>
            </a:r>
          </a:p>
          <a:p>
            <a:r>
              <a:rPr lang="en-US" dirty="0"/>
              <a:t>Energy quality: Multiple ranking systems exist. Basic idea is “how easy is the energy to extract usefully?”</a:t>
            </a:r>
          </a:p>
          <a:p>
            <a:pPr lvl="1"/>
            <a:r>
              <a:rPr lang="en-US" dirty="0"/>
              <a:t>Electrical: high, since the energy density per kg is extremely high and nearly all is immediately available to do work</a:t>
            </a:r>
          </a:p>
          <a:p>
            <a:pPr lvl="1"/>
            <a:r>
              <a:rPr lang="en-US" dirty="0"/>
              <a:t>wind: low, quite a large amount of total energy, but spatial density is low, and conversions are necessary to make it useful</a:t>
            </a:r>
          </a:p>
        </p:txBody>
      </p:sp>
      <p:pic>
        <p:nvPicPr>
          <p:cNvPr id="7" name="Picture 6" descr="\documentclass{article}&#10;\usepackage{amsmath}&#10;\pagestyle{empty}&#10;\begin{document}&#10;$\epsilon =\frac{E_{out}}{E_{in}}$&#10;&#10;&#10;&#10;\end{document}" title="IguanaTex Bitmap Display">
            <a:extLst>
              <a:ext uri="{FF2B5EF4-FFF2-40B4-BE49-F238E27FC236}">
                <a16:creationId xmlns:a16="http://schemas.microsoft.com/office/drawing/2014/main" id="{AC7DAF76-A51B-F602-3763-48207ECE96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086" y="3137158"/>
            <a:ext cx="1245867" cy="4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79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F72D2-81F3-B4D8-01CB-A4EF742D7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sciences: Systems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737C6-98F7-DEA5-5A03-FA62F605B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System is the set of things that are being considered when working on some question. Examples</a:t>
            </a:r>
          </a:p>
          <a:p>
            <a:pPr lvl="1"/>
            <a:r>
              <a:rPr lang="en-US" dirty="0"/>
              <a:t>For a nuclear physicist, a single nuclei might be a system</a:t>
            </a:r>
          </a:p>
          <a:p>
            <a:pPr lvl="1"/>
            <a:r>
              <a:rPr lang="en-US" dirty="0"/>
              <a:t>For a biologist, a single fish might be a system</a:t>
            </a:r>
          </a:p>
          <a:p>
            <a:r>
              <a:rPr lang="en-US" dirty="0"/>
              <a:t>A system might be open or closed depending on whether energy can be exchanged with surroundings</a:t>
            </a:r>
          </a:p>
          <a:p>
            <a:pPr lvl="1"/>
            <a:r>
              <a:rPr lang="en-US" dirty="0"/>
              <a:t>There are very few truly closed systems, but sometimes it is a decent approximation</a:t>
            </a:r>
          </a:p>
          <a:p>
            <a:r>
              <a:rPr lang="en-US" dirty="0"/>
              <a:t>Generally, larger systems are harder to model completely, and harder to take measurements of</a:t>
            </a:r>
          </a:p>
          <a:p>
            <a:pPr lvl="1"/>
            <a:r>
              <a:rPr lang="en-US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591025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F72D2-81F3-B4D8-01CB-A4EF742D7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7536"/>
          </a:xfrm>
        </p:spPr>
        <p:txBody>
          <a:bodyPr/>
          <a:lstStyle/>
          <a:p>
            <a:r>
              <a:rPr lang="en-US" dirty="0"/>
              <a:t>Modeling and Understanding a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737C6-98F7-DEA5-5A03-FA62F605B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237"/>
            <a:ext cx="10515600" cy="4702726"/>
          </a:xfrm>
        </p:spPr>
        <p:txBody>
          <a:bodyPr>
            <a:normAutofit/>
          </a:bodyPr>
          <a:lstStyle/>
          <a:p>
            <a:r>
              <a:rPr lang="en-US" dirty="0"/>
              <a:t>Idealized system :Mass on flat frictionless surface:</a:t>
            </a:r>
          </a:p>
          <a:p>
            <a:pPr lvl="1"/>
            <a:r>
              <a:rPr lang="en-US" dirty="0"/>
              <a:t>What must we think about to model it?</a:t>
            </a:r>
          </a:p>
          <a:p>
            <a:pPr lvl="1"/>
            <a:r>
              <a:rPr lang="en-US" dirty="0"/>
              <a:t>What must we measure?</a:t>
            </a:r>
          </a:p>
          <a:p>
            <a:r>
              <a:rPr lang="en-US" dirty="0"/>
              <a:t>Very small real system: One atom</a:t>
            </a:r>
          </a:p>
          <a:p>
            <a:r>
              <a:rPr lang="en-US" dirty="0"/>
              <a:t>Small scale real system: One cell</a:t>
            </a:r>
          </a:p>
          <a:p>
            <a:r>
              <a:rPr lang="en-US" dirty="0"/>
              <a:t>Medium scale real system: One organism</a:t>
            </a:r>
          </a:p>
          <a:p>
            <a:r>
              <a:rPr lang="en-US" dirty="0"/>
              <a:t>Large scale real system: ecosystem</a:t>
            </a:r>
          </a:p>
          <a:p>
            <a:r>
              <a:rPr lang="en-US" dirty="0"/>
              <a:t>Very large real system: Earth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565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765CA-D6EC-2F1F-3D66-5CABC1568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4673" cy="1325563"/>
          </a:xfrm>
        </p:spPr>
        <p:txBody>
          <a:bodyPr/>
          <a:lstStyle/>
          <a:p>
            <a:r>
              <a:rPr lang="en-US" dirty="0"/>
              <a:t>Modeling/Understanding systems: partial 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82112-1FCC-BDE1-577A-7F028C3E7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 larger</a:t>
            </a:r>
          </a:p>
          <a:p>
            <a:pPr lvl="1"/>
            <a:r>
              <a:rPr lang="en-US" dirty="0"/>
              <a:t>If considering a human, start with organs instead of individual cells</a:t>
            </a:r>
          </a:p>
          <a:p>
            <a:pPr lvl="1"/>
            <a:r>
              <a:rPr lang="en-US" dirty="0"/>
              <a:t>If considering an ecosystem, start with organisms</a:t>
            </a:r>
          </a:p>
          <a:p>
            <a:r>
              <a:rPr lang="en-US" dirty="0"/>
              <a:t>Determine what measurable quantities convey key information rather than measuring everything</a:t>
            </a:r>
          </a:p>
          <a:p>
            <a:pPr lvl="1"/>
            <a:r>
              <a:rPr lang="en-US" dirty="0"/>
              <a:t>For determining solubility</a:t>
            </a:r>
          </a:p>
          <a:p>
            <a:pPr lvl="1"/>
            <a:r>
              <a:rPr lang="en-US" dirty="0"/>
              <a:t>For an ecosystem</a:t>
            </a:r>
          </a:p>
        </p:txBody>
      </p:sp>
    </p:spTree>
    <p:extLst>
      <p:ext uri="{BB962C8B-B14F-4D97-AF65-F5344CB8AC3E}">
        <p14:creationId xmlns:p14="http://schemas.microsoft.com/office/powerpoint/2010/main" val="1208258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765CA-D6EC-2F1F-3D66-5CABC1568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4673" cy="1325563"/>
          </a:xfrm>
        </p:spPr>
        <p:txBody>
          <a:bodyPr/>
          <a:lstStyle/>
          <a:p>
            <a:r>
              <a:rPr lang="en-US" dirty="0"/>
              <a:t>Modeling/Understanding systems: partial 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82112-1FCC-BDE1-577A-7F028C3E7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Start larger</a:t>
            </a:r>
          </a:p>
          <a:p>
            <a:pPr lvl="1"/>
            <a:r>
              <a:rPr lang="en-US" dirty="0"/>
              <a:t>If considering a human, start with organs instead of individual cells</a:t>
            </a:r>
          </a:p>
          <a:p>
            <a:pPr lvl="1"/>
            <a:r>
              <a:rPr lang="en-US" dirty="0"/>
              <a:t>If considering an ecosystem, start with organisms</a:t>
            </a:r>
          </a:p>
          <a:p>
            <a:r>
              <a:rPr lang="en-US" dirty="0"/>
              <a:t>Determine what measurable quantities convey key information rather than measuring everything</a:t>
            </a:r>
          </a:p>
          <a:p>
            <a:pPr lvl="1"/>
            <a:r>
              <a:rPr lang="en-US" dirty="0"/>
              <a:t>For determining solubility</a:t>
            </a:r>
          </a:p>
          <a:p>
            <a:pPr lvl="2"/>
            <a:r>
              <a:rPr lang="en-US" dirty="0"/>
              <a:t>Polarity</a:t>
            </a:r>
          </a:p>
          <a:p>
            <a:pPr lvl="2"/>
            <a:r>
              <a:rPr lang="en-US" dirty="0"/>
              <a:t>PH</a:t>
            </a:r>
          </a:p>
          <a:p>
            <a:pPr lvl="1"/>
            <a:r>
              <a:rPr lang="en-US" dirty="0"/>
              <a:t>For an ecosystem</a:t>
            </a:r>
          </a:p>
          <a:p>
            <a:pPr lvl="2"/>
            <a:r>
              <a:rPr lang="en-US" dirty="0"/>
              <a:t>Species richness: How many species are present?</a:t>
            </a:r>
          </a:p>
          <a:p>
            <a:pPr lvl="2"/>
            <a:r>
              <a:rPr lang="en-US" dirty="0"/>
              <a:t>Extinction rate: How quickly are species disappearing?</a:t>
            </a:r>
          </a:p>
          <a:p>
            <a:pPr lvl="2"/>
            <a:r>
              <a:rPr lang="en-US" dirty="0"/>
              <a:t>and many more, depending on the question you are trying to answer.</a:t>
            </a:r>
          </a:p>
        </p:txBody>
      </p:sp>
    </p:spTree>
    <p:extLst>
      <p:ext uri="{BB962C8B-B14F-4D97-AF65-F5344CB8AC3E}">
        <p14:creationId xmlns:p14="http://schemas.microsoft.com/office/powerpoint/2010/main" val="879414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C0943-67B8-E0E1-C25C-9635C3DB0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AAD9B-3E5B-CE59-689A-8A57DB5D5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Complicated systems often involve nonlinear effects. One of these effects is called feedback.</a:t>
            </a:r>
          </a:p>
          <a:p>
            <a:pPr lvl="1"/>
            <a:r>
              <a:rPr lang="en-US" dirty="0"/>
              <a:t>Positive feedback occurs when a change in some variable, x, creates a chain of effects that eventually increases the value of x more. Systems with lots of positive feedback tend to be unstable</a:t>
            </a:r>
          </a:p>
          <a:p>
            <a:pPr lvl="1"/>
            <a:r>
              <a:rPr lang="en-US" dirty="0"/>
              <a:t>Negative feedback occurs when changing some variable, x, creates a chain of effects that eventually results in the value of x changing by less than the initial change. Systems with lots of negative feedback tend to be stable.</a:t>
            </a:r>
          </a:p>
          <a:p>
            <a:pPr lvl="1"/>
            <a:r>
              <a:rPr lang="en-US" sz="1800" dirty="0"/>
              <a:t>Control Image: Wikipedia- nonlinear control; mic image: https://mynewmicrophone.com/microphone-feedback/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E92E4-ECA6-A063-1B77-16B0D39EB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30830"/>
            <a:ext cx="3943738" cy="9941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F07582-7C05-5467-69E7-0880EDE0F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767" y="492885"/>
            <a:ext cx="3210119" cy="10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66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E538-CBA4-DA1C-6B42-B7BC16C53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7C96E-AD39-8FA4-D4AA-C6E3C9259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system is in a steady state when the values of all measured values are not changing with time</a:t>
            </a:r>
          </a:p>
          <a:p>
            <a:r>
              <a:rPr lang="en-US" dirty="0"/>
              <a:t>Perfect steady states are rare</a:t>
            </a:r>
          </a:p>
          <a:p>
            <a:r>
              <a:rPr lang="en-US" dirty="0"/>
              <a:t>Nearly steady states are very common.</a:t>
            </a:r>
          </a:p>
        </p:txBody>
      </p:sp>
    </p:spTree>
    <p:extLst>
      <p:ext uri="{BB962C8B-B14F-4D97-AF65-F5344CB8AC3E}">
        <p14:creationId xmlns:p14="http://schemas.microsoft.com/office/powerpoint/2010/main" val="1539300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93D07-A98A-DEB3-1AD2-8520572ED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0CE76-F8B3-8417-218E-62FBC9041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can we, as individuals, do to help the environment?</a:t>
            </a:r>
          </a:p>
          <a:p>
            <a:r>
              <a:rPr lang="en-US" dirty="0"/>
              <a:t>How should economics be balanced against environmental factors?</a:t>
            </a:r>
          </a:p>
          <a:p>
            <a:r>
              <a:rPr lang="en-US" dirty="0"/>
              <a:t>How might we determine how healthy a country is?</a:t>
            </a:r>
          </a:p>
          <a:p>
            <a:r>
              <a:rPr lang="en-US" dirty="0"/>
              <a:t>What should be responsible for maintaining </a:t>
            </a:r>
            <a:r>
              <a:rPr lang="en-US"/>
              <a:t>environmental health?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6806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6.4792"/>
  <p:tag name="ORIGINALWIDTH" val="437.9453"/>
  <p:tag name="OUTPUTTYPE" val="PNG"/>
  <p:tag name="IGUANATEXVERSION" val="160"/>
  <p:tag name="LATEXADDIN" val="\documentclass{article}&#10;\usepackage{amsmath}&#10;\pagestyle{empty}&#10;\begin{document}&#10;$\epsilon =\frac{E_{out}}{E_{in}}$&#10;&#10;&#10;&#10;\end{document}"/>
  <p:tag name="IGUANATEXSIZE" val="28"/>
  <p:tag name="IGUANATEXCURSOR" val="91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3488</TotalTime>
  <Words>825</Words>
  <Application>Microsoft Office PowerPoint</Application>
  <PresentationFormat>Widescreen</PresentationFormat>
  <Paragraphs>88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Prerequisites: Concepts from other Sciences</vt:lpstr>
      <vt:lpstr>Chemistry: Atomic Structure</vt:lpstr>
      <vt:lpstr>Chemistry: Water</vt:lpstr>
      <vt:lpstr>Physics: Thermodynamics</vt:lpstr>
      <vt:lpstr>Physics: Heat transfer</vt:lpstr>
      <vt:lpstr>Engineering: Efficiency and Quality</vt:lpstr>
      <vt:lpstr>All sciences: Systems </vt:lpstr>
      <vt:lpstr>Modeling and Understanding a System</vt:lpstr>
      <vt:lpstr>Modeling/Understanding systems: partial fixes</vt:lpstr>
      <vt:lpstr>Modeling/Understanding systems: partial fixes</vt:lpstr>
      <vt:lpstr>Feedback</vt:lpstr>
      <vt:lpstr>Steady state</vt:lpstr>
      <vt:lpstr>Discussion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Prerequisites: Concepts from other Sciences</dc:title>
  <dc:creator>Jesse Nims</dc:creator>
  <cp:lastModifiedBy>Jesse Nims</cp:lastModifiedBy>
  <cp:revision>11</cp:revision>
  <dcterms:created xsi:type="dcterms:W3CDTF">2023-07-29T21:04:43Z</dcterms:created>
  <dcterms:modified xsi:type="dcterms:W3CDTF">2023-08-06T00:14:26Z</dcterms:modified>
</cp:coreProperties>
</file>