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58" r:id="rId4"/>
    <p:sldId id="259" r:id="rId5"/>
    <p:sldId id="262" r:id="rId6"/>
    <p:sldId id="260" r:id="rId7"/>
    <p:sldId id="257" r:id="rId8"/>
    <p:sldId id="263" r:id="rId9"/>
    <p:sldId id="261"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15" autoAdjust="0"/>
    <p:restoredTop sz="94660"/>
  </p:normalViewPr>
  <p:slideViewPr>
    <p:cSldViewPr snapToGrid="0">
      <p:cViewPr varScale="1">
        <p:scale>
          <a:sx n="80" d="100"/>
          <a:sy n="80" d="100"/>
        </p:scale>
        <p:origin x="86" y="12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7BC121E-D478-4C5E-9E05-1505892D5EF6}" type="datetimeFigureOut">
              <a:rPr lang="en-US" smtClean="0"/>
              <a:t>9/22/2022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401F88-0D25-48EA-AF67-84A1D3713EA5}" type="slidenum">
              <a:rPr lang="en-US" smtClean="0"/>
              <a:t>‹#›</a:t>
            </a:fld>
            <a:endParaRPr lang="en-US"/>
          </a:p>
        </p:txBody>
      </p:sp>
    </p:spTree>
    <p:extLst>
      <p:ext uri="{BB962C8B-B14F-4D97-AF65-F5344CB8AC3E}">
        <p14:creationId xmlns:p14="http://schemas.microsoft.com/office/powerpoint/2010/main" val="600328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BC121E-D478-4C5E-9E05-1505892D5EF6}" type="datetimeFigureOut">
              <a:rPr lang="en-US" smtClean="0"/>
              <a:t>9/22/2022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401F88-0D25-48EA-AF67-84A1D3713EA5}" type="slidenum">
              <a:rPr lang="en-US" smtClean="0"/>
              <a:t>‹#›</a:t>
            </a:fld>
            <a:endParaRPr lang="en-US"/>
          </a:p>
        </p:txBody>
      </p:sp>
    </p:spTree>
    <p:extLst>
      <p:ext uri="{BB962C8B-B14F-4D97-AF65-F5344CB8AC3E}">
        <p14:creationId xmlns:p14="http://schemas.microsoft.com/office/powerpoint/2010/main" val="1417146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7BC121E-D478-4C5E-9E05-1505892D5EF6}" type="datetimeFigureOut">
              <a:rPr lang="en-US" smtClean="0"/>
              <a:t>9/22/2022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401F88-0D25-48EA-AF67-84A1D3713EA5}" type="slidenum">
              <a:rPr lang="en-US" smtClean="0"/>
              <a:t>‹#›</a:t>
            </a:fld>
            <a:endParaRPr lang="en-US"/>
          </a:p>
        </p:txBody>
      </p:sp>
    </p:spTree>
    <p:extLst>
      <p:ext uri="{BB962C8B-B14F-4D97-AF65-F5344CB8AC3E}">
        <p14:creationId xmlns:p14="http://schemas.microsoft.com/office/powerpoint/2010/main" val="4066576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7BC121E-D478-4C5E-9E05-1505892D5EF6}" type="datetimeFigureOut">
              <a:rPr lang="en-US" smtClean="0"/>
              <a:t>9/22/2022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401F88-0D25-48EA-AF67-84A1D3713EA5}" type="slidenum">
              <a:rPr lang="en-US" smtClean="0"/>
              <a:t>‹#›</a:t>
            </a:fld>
            <a:endParaRPr lang="en-US"/>
          </a:p>
        </p:txBody>
      </p:sp>
    </p:spTree>
    <p:extLst>
      <p:ext uri="{BB962C8B-B14F-4D97-AF65-F5344CB8AC3E}">
        <p14:creationId xmlns:p14="http://schemas.microsoft.com/office/powerpoint/2010/main" val="1505582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7BC121E-D478-4C5E-9E05-1505892D5EF6}" type="datetimeFigureOut">
              <a:rPr lang="en-US" smtClean="0"/>
              <a:t>9/22/2022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401F88-0D25-48EA-AF67-84A1D3713EA5}" type="slidenum">
              <a:rPr lang="en-US" smtClean="0"/>
              <a:t>‹#›</a:t>
            </a:fld>
            <a:endParaRPr lang="en-US"/>
          </a:p>
        </p:txBody>
      </p:sp>
    </p:spTree>
    <p:extLst>
      <p:ext uri="{BB962C8B-B14F-4D97-AF65-F5344CB8AC3E}">
        <p14:creationId xmlns:p14="http://schemas.microsoft.com/office/powerpoint/2010/main" val="3774203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7BC121E-D478-4C5E-9E05-1505892D5EF6}" type="datetimeFigureOut">
              <a:rPr lang="en-US" smtClean="0"/>
              <a:t>9/22/2022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401F88-0D25-48EA-AF67-84A1D3713EA5}" type="slidenum">
              <a:rPr lang="en-US" smtClean="0"/>
              <a:t>‹#›</a:t>
            </a:fld>
            <a:endParaRPr lang="en-US"/>
          </a:p>
        </p:txBody>
      </p:sp>
    </p:spTree>
    <p:extLst>
      <p:ext uri="{BB962C8B-B14F-4D97-AF65-F5344CB8AC3E}">
        <p14:creationId xmlns:p14="http://schemas.microsoft.com/office/powerpoint/2010/main" val="941597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BC121E-D478-4C5E-9E05-1505892D5EF6}" type="datetimeFigureOut">
              <a:rPr lang="en-US" smtClean="0"/>
              <a:t>9/22/2022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401F88-0D25-48EA-AF67-84A1D3713EA5}" type="slidenum">
              <a:rPr lang="en-US" smtClean="0"/>
              <a:t>‹#›</a:t>
            </a:fld>
            <a:endParaRPr lang="en-US"/>
          </a:p>
        </p:txBody>
      </p:sp>
    </p:spTree>
    <p:extLst>
      <p:ext uri="{BB962C8B-B14F-4D97-AF65-F5344CB8AC3E}">
        <p14:creationId xmlns:p14="http://schemas.microsoft.com/office/powerpoint/2010/main" val="1301492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7BC121E-D478-4C5E-9E05-1505892D5EF6}" type="datetimeFigureOut">
              <a:rPr lang="en-US" smtClean="0"/>
              <a:t>9/22/2022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401F88-0D25-48EA-AF67-84A1D3713EA5}" type="slidenum">
              <a:rPr lang="en-US" smtClean="0"/>
              <a:t>‹#›</a:t>
            </a:fld>
            <a:endParaRPr lang="en-US"/>
          </a:p>
        </p:txBody>
      </p:sp>
    </p:spTree>
    <p:extLst>
      <p:ext uri="{BB962C8B-B14F-4D97-AF65-F5344CB8AC3E}">
        <p14:creationId xmlns:p14="http://schemas.microsoft.com/office/powerpoint/2010/main" val="1485734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7BC121E-D478-4C5E-9E05-1505892D5EF6}" type="datetimeFigureOut">
              <a:rPr lang="en-US" smtClean="0"/>
              <a:t>9/22/2022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401F88-0D25-48EA-AF67-84A1D3713EA5}" type="slidenum">
              <a:rPr lang="en-US" smtClean="0"/>
              <a:t>‹#›</a:t>
            </a:fld>
            <a:endParaRPr lang="en-US"/>
          </a:p>
        </p:txBody>
      </p:sp>
    </p:spTree>
    <p:extLst>
      <p:ext uri="{BB962C8B-B14F-4D97-AF65-F5344CB8AC3E}">
        <p14:creationId xmlns:p14="http://schemas.microsoft.com/office/powerpoint/2010/main" val="2408985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BC121E-D478-4C5E-9E05-1505892D5EF6}" type="datetimeFigureOut">
              <a:rPr lang="en-US" smtClean="0"/>
              <a:t>9/22/2022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401F88-0D25-48EA-AF67-84A1D3713EA5}" type="slidenum">
              <a:rPr lang="en-US" smtClean="0"/>
              <a:t>‹#›</a:t>
            </a:fld>
            <a:endParaRPr lang="en-US"/>
          </a:p>
        </p:txBody>
      </p:sp>
    </p:spTree>
    <p:extLst>
      <p:ext uri="{BB962C8B-B14F-4D97-AF65-F5344CB8AC3E}">
        <p14:creationId xmlns:p14="http://schemas.microsoft.com/office/powerpoint/2010/main" val="3551658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BC121E-D478-4C5E-9E05-1505892D5EF6}" type="datetimeFigureOut">
              <a:rPr lang="en-US" smtClean="0"/>
              <a:t>9/22/2022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401F88-0D25-48EA-AF67-84A1D3713EA5}" type="slidenum">
              <a:rPr lang="en-US" smtClean="0"/>
              <a:t>‹#›</a:t>
            </a:fld>
            <a:endParaRPr lang="en-US"/>
          </a:p>
        </p:txBody>
      </p:sp>
    </p:spTree>
    <p:extLst>
      <p:ext uri="{BB962C8B-B14F-4D97-AF65-F5344CB8AC3E}">
        <p14:creationId xmlns:p14="http://schemas.microsoft.com/office/powerpoint/2010/main" val="1399987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BC121E-D478-4C5E-9E05-1505892D5EF6}" type="datetimeFigureOut">
              <a:rPr lang="en-US" smtClean="0"/>
              <a:t>9/22/2022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401F88-0D25-48EA-AF67-84A1D3713EA5}" type="slidenum">
              <a:rPr lang="en-US" smtClean="0"/>
              <a:t>‹#›</a:t>
            </a:fld>
            <a:endParaRPr lang="en-US"/>
          </a:p>
        </p:txBody>
      </p:sp>
    </p:spTree>
    <p:extLst>
      <p:ext uri="{BB962C8B-B14F-4D97-AF65-F5344CB8AC3E}">
        <p14:creationId xmlns:p14="http://schemas.microsoft.com/office/powerpoint/2010/main" val="6240021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3.xml"/><Relationship Id="rId7" Type="http://schemas.openxmlformats.org/officeDocument/2006/relationships/image" Target="../media/image2.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png"/><Relationship Id="rId5" Type="http://schemas.openxmlformats.org/officeDocument/2006/relationships/slideLayout" Target="../slideLayouts/slideLayout2.xml"/><Relationship Id="rId4" Type="http://schemas.openxmlformats.org/officeDocument/2006/relationships/tags" Target="../tags/tag4.xml"/><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2.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tags" Target="../tags/tag12.xml"/><Relationship Id="rId7" Type="http://schemas.openxmlformats.org/officeDocument/2006/relationships/image" Target="../media/image11.pn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image" Target="../media/image14.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5277665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Bell work</a:t>
            </a:r>
            <a:endParaRPr lang="en-US" dirty="0"/>
          </a:p>
        </p:txBody>
      </p:sp>
      <p:sp>
        <p:nvSpPr>
          <p:cNvPr id="3" name="Content Placeholder 2"/>
          <p:cNvSpPr>
            <a:spLocks noGrp="1"/>
          </p:cNvSpPr>
          <p:nvPr>
            <p:ph idx="1"/>
          </p:nvPr>
        </p:nvSpPr>
        <p:spPr/>
        <p:txBody>
          <a:bodyPr/>
          <a:lstStyle/>
          <a:p>
            <a:r>
              <a:rPr lang="en-US" dirty="0" smtClean="0"/>
              <a:t>What will be the speed of a uniform disk that rolls without slipping down a hill with a height h?</a:t>
            </a:r>
            <a:endParaRPr lang="en-US" dirty="0"/>
          </a:p>
        </p:txBody>
      </p:sp>
    </p:spTree>
    <p:extLst>
      <p:ext uri="{BB962C8B-B14F-4D97-AF65-F5344CB8AC3E}">
        <p14:creationId xmlns:p14="http://schemas.microsoft.com/office/powerpoint/2010/main" val="9428844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moment of inertia</a:t>
            </a:r>
            <a:endParaRPr lang="en-US" dirty="0"/>
          </a:p>
        </p:txBody>
      </p:sp>
      <p:sp>
        <p:nvSpPr>
          <p:cNvPr id="3" name="Content Placeholder 2"/>
          <p:cNvSpPr>
            <a:spLocks noGrp="1"/>
          </p:cNvSpPr>
          <p:nvPr>
            <p:ph idx="1"/>
          </p:nvPr>
        </p:nvSpPr>
        <p:spPr/>
        <p:txBody>
          <a:bodyPr/>
          <a:lstStyle/>
          <a:p>
            <a:r>
              <a:rPr lang="en-US" dirty="0" smtClean="0"/>
              <a:t>Recall that, kinetic energy for a point mass is</a:t>
            </a:r>
          </a:p>
          <a:p>
            <a:endParaRPr lang="en-US" dirty="0"/>
          </a:p>
          <a:p>
            <a:endParaRPr lang="en-US" dirty="0" smtClean="0"/>
          </a:p>
          <a:p>
            <a:r>
              <a:rPr lang="en-US" dirty="0" smtClean="0"/>
              <a:t>Since the speed of an object as the result of rotation is given by</a:t>
            </a:r>
          </a:p>
          <a:p>
            <a:endParaRPr lang="en-US" dirty="0"/>
          </a:p>
          <a:p>
            <a:r>
              <a:rPr lang="en-US" dirty="0" smtClean="0"/>
              <a:t>A point mass that is a distance      from the axis will have more kinetic energy than one closer, specifically</a:t>
            </a:r>
          </a:p>
          <a:p>
            <a:endParaRPr lang="en-US" dirty="0" smtClean="0"/>
          </a:p>
          <a:p>
            <a:endParaRPr lang="en-US" dirty="0"/>
          </a:p>
        </p:txBody>
      </p:sp>
      <p:pic>
        <p:nvPicPr>
          <p:cNvPr id="5" name="Picture 4" descr="\documentclass{article}&#10;\usepackage{amsmath}&#10;\pagestyle{empty}&#10;\begin{document}&#10;&#10;$$KE=\frac{1}{2}mv^2$$&#10;&#10;&#10;\end{document}" title="IguanaTex Bitmap Display"/>
          <p:cNvPicPr>
            <a:picLocks noChangeAspect="1"/>
          </p:cNvPicPr>
          <p:nvPr>
            <p:custDataLst>
              <p:tags r:id="rId1"/>
            </p:custDataLst>
          </p:nvPr>
        </p:nvPicPr>
        <p:blipFill>
          <a:blip r:embed="rId6" cstate="print">
            <a:extLst>
              <a:ext uri="{28A0092B-C50C-407E-A947-70E740481C1C}">
                <a14:useLocalDpi xmlns:a14="http://schemas.microsoft.com/office/drawing/2010/main" val="0"/>
              </a:ext>
            </a:extLst>
          </a:blip>
          <a:stretch>
            <a:fillRect/>
          </a:stretch>
        </p:blipFill>
        <p:spPr>
          <a:xfrm>
            <a:off x="1756230" y="2502679"/>
            <a:ext cx="1949867" cy="718933"/>
          </a:xfrm>
          <a:prstGeom prst="rect">
            <a:avLst/>
          </a:prstGeom>
        </p:spPr>
      </p:pic>
      <p:pic>
        <p:nvPicPr>
          <p:cNvPr id="6" name="Picture 5" descr="\documentclass{article}&#10;\usepackage{amsmath}&#10;\pagestyle{empty}&#10;\begin{document}&#10;&#10;$$v=\omega r$$&#10;&#10;&#10;\end{document}" title="IguanaTex Bitmap Display"/>
          <p:cNvPicPr>
            <a:picLocks noChangeAspect="1"/>
          </p:cNvPicPr>
          <p:nvPr>
            <p:custDataLst>
              <p:tags r:id="rId2"/>
            </p:custDataLst>
          </p:nvPr>
        </p:nvPicPr>
        <p:blipFill>
          <a:blip r:embed="rId7" cstate="print">
            <a:extLst>
              <a:ext uri="{28A0092B-C50C-407E-A947-70E740481C1C}">
                <a14:useLocalDpi xmlns:a14="http://schemas.microsoft.com/office/drawing/2010/main" val="0"/>
              </a:ext>
            </a:extLst>
          </a:blip>
          <a:stretch>
            <a:fillRect/>
          </a:stretch>
        </p:blipFill>
        <p:spPr>
          <a:xfrm>
            <a:off x="2212763" y="4116873"/>
            <a:ext cx="1036800" cy="160000"/>
          </a:xfrm>
          <a:prstGeom prst="rect">
            <a:avLst/>
          </a:prstGeom>
        </p:spPr>
      </p:pic>
      <p:pic>
        <p:nvPicPr>
          <p:cNvPr id="7" name="Picture 6" descr="\documentclass{article}&#10;\usepackage{amsmath}&#10;\pagestyle{empty}&#10;\begin{document}&#10;&#10;$r$&#10;&#10;&#10;\end{document}" title="IguanaTex Bitmap Display"/>
          <p:cNvPicPr>
            <a:picLocks noChangeAspect="1"/>
          </p:cNvPicPr>
          <p:nvPr>
            <p:custDataLst>
              <p:tags r:id="rId3"/>
            </p:custDataLst>
          </p:nvPr>
        </p:nvPicPr>
        <p:blipFill>
          <a:blip r:embed="rId8" cstate="print">
            <a:extLst>
              <a:ext uri="{28A0092B-C50C-407E-A947-70E740481C1C}">
                <a14:useLocalDpi xmlns:a14="http://schemas.microsoft.com/office/drawing/2010/main" val="0"/>
              </a:ext>
            </a:extLst>
          </a:blip>
          <a:stretch>
            <a:fillRect/>
          </a:stretch>
        </p:blipFill>
        <p:spPr>
          <a:xfrm>
            <a:off x="5703078" y="4546082"/>
            <a:ext cx="147200" cy="160000"/>
          </a:xfrm>
          <a:prstGeom prst="rect">
            <a:avLst/>
          </a:prstGeom>
        </p:spPr>
      </p:pic>
      <p:pic>
        <p:nvPicPr>
          <p:cNvPr id="8" name="Picture 7" descr="\documentclass{article}&#10;\usepackage{amsmath}&#10;\pagestyle{empty}&#10;\begin{document}&#10;&#10;$$KE=\frac{1}{2}mr^2\omega^2$$&#10;&#10;&#10;\end{document}" title="IguanaTex Bitmap Display"/>
          <p:cNvPicPr>
            <a:picLocks noChangeAspect="1"/>
          </p:cNvPicPr>
          <p:nvPr>
            <p:custDataLst>
              <p:tags r:id="rId4"/>
            </p:custDataLst>
          </p:nvPr>
        </p:nvPicPr>
        <p:blipFill>
          <a:blip r:embed="rId9" cstate="print">
            <a:extLst>
              <a:ext uri="{28A0092B-C50C-407E-A947-70E740481C1C}">
                <a14:useLocalDpi xmlns:a14="http://schemas.microsoft.com/office/drawing/2010/main" val="0"/>
              </a:ext>
            </a:extLst>
          </a:blip>
          <a:stretch>
            <a:fillRect/>
          </a:stretch>
        </p:blipFill>
        <p:spPr>
          <a:xfrm>
            <a:off x="1664867" y="5334205"/>
            <a:ext cx="2327467" cy="718933"/>
          </a:xfrm>
          <a:prstGeom prst="rect">
            <a:avLst/>
          </a:prstGeom>
        </p:spPr>
      </p:pic>
    </p:spTree>
    <p:extLst>
      <p:ext uri="{BB962C8B-B14F-4D97-AF65-F5344CB8AC3E}">
        <p14:creationId xmlns:p14="http://schemas.microsoft.com/office/powerpoint/2010/main" val="25241433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moment of inertia</a:t>
            </a:r>
            <a:endParaRPr lang="en-US" dirty="0"/>
          </a:p>
        </p:txBody>
      </p:sp>
      <p:sp>
        <p:nvSpPr>
          <p:cNvPr id="3" name="Content Placeholder 2"/>
          <p:cNvSpPr>
            <a:spLocks noGrp="1"/>
          </p:cNvSpPr>
          <p:nvPr>
            <p:ph idx="1"/>
          </p:nvPr>
        </p:nvSpPr>
        <p:spPr/>
        <p:txBody>
          <a:bodyPr>
            <a:normAutofit fontScale="92500"/>
          </a:bodyPr>
          <a:lstStyle/>
          <a:p>
            <a:r>
              <a:rPr lang="en-US" dirty="0" smtClean="0"/>
              <a:t>Consider an object with radius R and total mass M. To get KE we add the energies of all the point masses together to get the total energy</a:t>
            </a:r>
          </a:p>
          <a:p>
            <a:endParaRPr lang="en-US" dirty="0" smtClean="0"/>
          </a:p>
          <a:p>
            <a:endParaRPr lang="en-US" dirty="0" smtClean="0"/>
          </a:p>
          <a:p>
            <a:r>
              <a:rPr lang="en-US" dirty="0" smtClean="0"/>
              <a:t>But not every point on most objects is at the very edge of the object, so we need to add up the contributions of every point to get the total energy.</a:t>
            </a:r>
          </a:p>
          <a:p>
            <a:r>
              <a:rPr lang="en-US" dirty="0" smtClean="0"/>
              <a:t>Each point is some fraction of the radius R, so we end up with something less than </a:t>
            </a:r>
          </a:p>
          <a:p>
            <a:r>
              <a:rPr lang="en-US" dirty="0" smtClean="0"/>
              <a:t>Typically done through integration, but for some simple configurations we can actually compute the sum.</a:t>
            </a:r>
            <a:endParaRPr lang="en-US" dirty="0"/>
          </a:p>
        </p:txBody>
      </p:sp>
      <p:pic>
        <p:nvPicPr>
          <p:cNvPr id="5" name="Picture 4" descr="\documentclass{article}&#10;\usepackage{amsmath}&#10;\pagestyle{empty}&#10;\begin{document}&#10;&#10;$$KE=\sum_i\frac{1}{2}m_ir_i^2\omega^2$$&#10;&#10;&#10;\end{document}" title="IguanaTex Bitmap Display"/>
          <p:cNvPicPr>
            <a:picLocks noChangeAspect="1"/>
          </p:cNvPicPr>
          <p:nvPr>
            <p:custDataLst>
              <p:tags r:id="rId1"/>
            </p:custDataLst>
          </p:nvPr>
        </p:nvPicPr>
        <p:blipFill>
          <a:blip r:embed="rId4" cstate="print">
            <a:extLst>
              <a:ext uri="{28A0092B-C50C-407E-A947-70E740481C1C}">
                <a14:useLocalDpi xmlns:a14="http://schemas.microsoft.com/office/drawing/2010/main" val="0"/>
              </a:ext>
            </a:extLst>
          </a:blip>
          <a:stretch>
            <a:fillRect/>
          </a:stretch>
        </p:blipFill>
        <p:spPr>
          <a:xfrm>
            <a:off x="2176106" y="2670629"/>
            <a:ext cx="3016533" cy="896000"/>
          </a:xfrm>
          <a:prstGeom prst="rect">
            <a:avLst/>
          </a:prstGeom>
        </p:spPr>
      </p:pic>
      <p:pic>
        <p:nvPicPr>
          <p:cNvPr id="6" name="Picture 5" descr="\documentclass{article}&#10;\usepackage{amsmath}&#10;\pagestyle{empty}&#10;\begin{document}&#10;&#10;$$MR^2\omega^2$$&#10;&#10;&#10;\end{document}" title="IguanaTex Bitmap Display"/>
          <p:cNvPicPr>
            <a:picLocks noChangeAspect="1"/>
          </p:cNvPicPr>
          <p:nvPr>
            <p:custDataLst>
              <p:tags r:id="rId2"/>
            </p:custDataLst>
          </p:nvPr>
        </p:nvPicPr>
        <p:blipFill>
          <a:blip r:embed="rId5" cstate="print">
            <a:extLst>
              <a:ext uri="{28A0092B-C50C-407E-A947-70E740481C1C}">
                <a14:useLocalDpi xmlns:a14="http://schemas.microsoft.com/office/drawing/2010/main" val="0"/>
              </a:ext>
            </a:extLst>
          </a:blip>
          <a:stretch>
            <a:fillRect/>
          </a:stretch>
        </p:blipFill>
        <p:spPr>
          <a:xfrm>
            <a:off x="2448113" y="4863323"/>
            <a:ext cx="1077638" cy="297143"/>
          </a:xfrm>
          <a:prstGeom prst="rect">
            <a:avLst/>
          </a:prstGeom>
        </p:spPr>
      </p:pic>
    </p:spTree>
    <p:extLst>
      <p:ext uri="{BB962C8B-B14F-4D97-AF65-F5344CB8AC3E}">
        <p14:creationId xmlns:p14="http://schemas.microsoft.com/office/powerpoint/2010/main" val="7051021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 away</a:t>
            </a:r>
            <a:endParaRPr lang="en-US" dirty="0"/>
          </a:p>
        </p:txBody>
      </p:sp>
      <p:sp>
        <p:nvSpPr>
          <p:cNvPr id="3" name="Content Placeholder 2"/>
          <p:cNvSpPr>
            <a:spLocks noGrp="1"/>
          </p:cNvSpPr>
          <p:nvPr>
            <p:ph idx="1"/>
          </p:nvPr>
        </p:nvSpPr>
        <p:spPr/>
        <p:txBody>
          <a:bodyPr/>
          <a:lstStyle/>
          <a:p>
            <a:r>
              <a:rPr lang="en-US" dirty="0" smtClean="0"/>
              <a:t> Note that       behaved like mass for the rotational case (it controlled how much energy we had at a given angular velocity)</a:t>
            </a:r>
          </a:p>
          <a:p>
            <a:r>
              <a:rPr lang="en-US" dirty="0" smtClean="0"/>
              <a:t> It makes sense that objects with larger I would be harder to start spinning and harder to stop spinning.</a:t>
            </a:r>
            <a:endParaRPr lang="en-US" dirty="0"/>
          </a:p>
        </p:txBody>
      </p:sp>
      <p:pic>
        <p:nvPicPr>
          <p:cNvPr id="4" name="Picture 3" descr="\documentclass{article}&#10;\usepackage{amsmath}&#10;\pagestyle{empty}&#10;\begin{document}&#10;&#10;$$I$$&#10;&#10;&#10;\end{document}" title="IguanaTex Bitmap Display"/>
          <p:cNvPicPr>
            <a:picLocks noChangeAspect="1"/>
          </p:cNvPicPr>
          <p:nvPr>
            <p:custDataLst>
              <p:tags r:id="rId1"/>
            </p:custDataLst>
          </p:nvPr>
        </p:nvPicPr>
        <p:blipFill>
          <a:blip r:embed="rId3" cstate="print">
            <a:extLst>
              <a:ext uri="{28A0092B-C50C-407E-A947-70E740481C1C}">
                <a14:useLocalDpi xmlns:a14="http://schemas.microsoft.com/office/drawing/2010/main" val="0"/>
              </a:ext>
            </a:extLst>
          </a:blip>
          <a:stretch>
            <a:fillRect/>
          </a:stretch>
        </p:blipFill>
        <p:spPr>
          <a:xfrm>
            <a:off x="2819918" y="1896188"/>
            <a:ext cx="166400" cy="241067"/>
          </a:xfrm>
          <a:prstGeom prst="rect">
            <a:avLst/>
          </a:prstGeom>
        </p:spPr>
      </p:pic>
    </p:spTree>
    <p:extLst>
      <p:ext uri="{BB962C8B-B14F-4D97-AF65-F5344CB8AC3E}">
        <p14:creationId xmlns:p14="http://schemas.microsoft.com/office/powerpoint/2010/main" val="583351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Angular velocity</a:t>
            </a:r>
            <a:endParaRPr lang="en-US" dirty="0"/>
          </a:p>
        </p:txBody>
      </p:sp>
      <p:sp>
        <p:nvSpPr>
          <p:cNvPr id="3" name="Content Placeholder 2"/>
          <p:cNvSpPr>
            <a:spLocks noGrp="1"/>
          </p:cNvSpPr>
          <p:nvPr>
            <p:ph idx="1"/>
          </p:nvPr>
        </p:nvSpPr>
        <p:spPr/>
        <p:txBody>
          <a:bodyPr/>
          <a:lstStyle/>
          <a:p>
            <a:r>
              <a:rPr lang="en-US" dirty="0" smtClean="0"/>
              <a:t>We dealt only with the angular speed so far</a:t>
            </a:r>
          </a:p>
          <a:p>
            <a:pPr lvl="1"/>
            <a:r>
              <a:rPr lang="en-US" dirty="0" smtClean="0"/>
              <a:t>Energy is a scalar</a:t>
            </a:r>
          </a:p>
          <a:p>
            <a:r>
              <a:rPr lang="en-US" dirty="0" smtClean="0"/>
              <a:t>Angular velocity for an object moving around a circle can be given by</a:t>
            </a:r>
          </a:p>
          <a:p>
            <a:endParaRPr lang="en-US" dirty="0"/>
          </a:p>
          <a:p>
            <a:endParaRPr lang="en-US" dirty="0" smtClean="0"/>
          </a:p>
          <a:p>
            <a:r>
              <a:rPr lang="en-US" dirty="0" smtClean="0"/>
              <a:t>Note that if everything is nicely perpendicular, this just gives back</a:t>
            </a:r>
          </a:p>
          <a:p>
            <a:endParaRPr lang="en-US" dirty="0" smtClean="0"/>
          </a:p>
          <a:p>
            <a:r>
              <a:rPr lang="en-US" dirty="0" smtClean="0"/>
              <a:t>Note that the direction of the angular velocity is perpendicular to the plane of motion</a:t>
            </a:r>
          </a:p>
          <a:p>
            <a:endParaRPr lang="en-US" dirty="0" smtClean="0"/>
          </a:p>
          <a:p>
            <a:endParaRPr lang="en-US" dirty="0"/>
          </a:p>
        </p:txBody>
      </p:sp>
      <p:pic>
        <p:nvPicPr>
          <p:cNvPr id="5" name="Picture 4" descr="\documentclass{article}&#10;\usepackage{amsmath}&#10;\pagestyle{empty}&#10;\begin{document}&#10;&#10;$$\vec{\omega}=\frac{\vec{r}\times \vec{v}}{r^2}$$&#10;&#10;&#10;\end{document}" title="IguanaTex Bitmap Display"/>
          <p:cNvPicPr>
            <a:picLocks noChangeAspect="1"/>
          </p:cNvPicPr>
          <p:nvPr>
            <p:custDataLst>
              <p:tags r:id="rId1"/>
            </p:custDataLst>
          </p:nvPr>
        </p:nvPicPr>
        <p:blipFill>
          <a:blip r:embed="rId4" cstate="print">
            <a:extLst>
              <a:ext uri="{28A0092B-C50C-407E-A947-70E740481C1C}">
                <a14:useLocalDpi xmlns:a14="http://schemas.microsoft.com/office/drawing/2010/main" val="0"/>
              </a:ext>
            </a:extLst>
          </a:blip>
          <a:stretch>
            <a:fillRect/>
          </a:stretch>
        </p:blipFill>
        <p:spPr>
          <a:xfrm>
            <a:off x="1858866" y="3369904"/>
            <a:ext cx="1555200" cy="740267"/>
          </a:xfrm>
          <a:prstGeom prst="rect">
            <a:avLst/>
          </a:prstGeom>
        </p:spPr>
      </p:pic>
      <p:pic>
        <p:nvPicPr>
          <p:cNvPr id="6" name="Picture 5" descr="\documentclass{article}&#10;\usepackage{amsmath}&#10;\pagestyle{empty}&#10;\begin{document}&#10;&#10;&#10;$$v=\omega r$$&#10;&#10;\end{document}" title="IguanaTex Bitmap Display"/>
          <p:cNvPicPr>
            <a:picLocks noChangeAspect="1"/>
          </p:cNvPicPr>
          <p:nvPr>
            <p:custDataLst>
              <p:tags r:id="rId2"/>
            </p:custDataLst>
          </p:nvPr>
        </p:nvPicPr>
        <p:blipFill>
          <a:blip r:embed="rId5" cstate="print">
            <a:extLst>
              <a:ext uri="{28A0092B-C50C-407E-A947-70E740481C1C}">
                <a14:useLocalDpi xmlns:a14="http://schemas.microsoft.com/office/drawing/2010/main" val="0"/>
              </a:ext>
            </a:extLst>
          </a:blip>
          <a:stretch>
            <a:fillRect/>
          </a:stretch>
        </p:blipFill>
        <p:spPr>
          <a:xfrm>
            <a:off x="2118066" y="4916418"/>
            <a:ext cx="1036800" cy="160000"/>
          </a:xfrm>
          <a:prstGeom prst="rect">
            <a:avLst/>
          </a:prstGeom>
        </p:spPr>
      </p:pic>
    </p:spTree>
    <p:extLst>
      <p:ext uri="{BB962C8B-B14F-4D97-AF65-F5344CB8AC3E}">
        <p14:creationId xmlns:p14="http://schemas.microsoft.com/office/powerpoint/2010/main" val="5551861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Introducing angular momentum</a:t>
            </a:r>
            <a:endParaRPr lang="en-US" dirty="0"/>
          </a:p>
        </p:txBody>
      </p:sp>
      <p:sp>
        <p:nvSpPr>
          <p:cNvPr id="3" name="Content Placeholder 2"/>
          <p:cNvSpPr>
            <a:spLocks noGrp="1"/>
          </p:cNvSpPr>
          <p:nvPr>
            <p:ph idx="1"/>
          </p:nvPr>
        </p:nvSpPr>
        <p:spPr/>
        <p:txBody>
          <a:bodyPr>
            <a:normAutofit/>
          </a:bodyPr>
          <a:lstStyle/>
          <a:p>
            <a:r>
              <a:rPr lang="en-US" dirty="0" smtClean="0"/>
              <a:t>In math anything can be defined (but it might not be useful)</a:t>
            </a:r>
          </a:p>
          <a:p>
            <a:r>
              <a:rPr lang="en-US" dirty="0" smtClean="0"/>
              <a:t>Look for something like momentum, but with rotation</a:t>
            </a:r>
          </a:p>
          <a:p>
            <a:r>
              <a:rPr lang="en-US" dirty="0" smtClean="0"/>
              <a:t>First guess</a:t>
            </a:r>
          </a:p>
          <a:p>
            <a:endParaRPr lang="en-US" dirty="0" smtClean="0"/>
          </a:p>
          <a:p>
            <a:r>
              <a:rPr lang="en-US" dirty="0" smtClean="0"/>
              <a:t>Dropping directions for a second, and taking a point mass </a:t>
            </a:r>
          </a:p>
          <a:p>
            <a:endParaRPr lang="en-US" dirty="0"/>
          </a:p>
          <a:p>
            <a:r>
              <a:rPr lang="en-US" dirty="0" smtClean="0"/>
              <a:t>We can write this as</a:t>
            </a:r>
          </a:p>
          <a:p>
            <a:endParaRPr lang="en-US" dirty="0" smtClean="0"/>
          </a:p>
          <a:p>
            <a:endParaRPr lang="en-US" dirty="0" smtClean="0"/>
          </a:p>
          <a:p>
            <a:pPr marL="0" indent="0">
              <a:buNone/>
            </a:pPr>
            <a:endParaRPr lang="en-US" dirty="0"/>
          </a:p>
        </p:txBody>
      </p:sp>
      <p:pic>
        <p:nvPicPr>
          <p:cNvPr id="5" name="Picture 4" descr="\documentclass{article}&#10;\usepackage{amsmath}&#10;\pagestyle{empty}&#10;\begin{document}&#10;&#10;$$\vec{L}=I\vec{\omega}$$&#10;&#10;&#10;\end{document}" title="IguanaTex Bitmap Display"/>
          <p:cNvPicPr>
            <a:picLocks noChangeAspect="1"/>
          </p:cNvPicPr>
          <p:nvPr>
            <p:custDataLst>
              <p:tags r:id="rId1"/>
            </p:custDataLst>
          </p:nvPr>
        </p:nvPicPr>
        <p:blipFill>
          <a:blip r:embed="rId5" cstate="print">
            <a:extLst>
              <a:ext uri="{28A0092B-C50C-407E-A947-70E740481C1C}">
                <a14:useLocalDpi xmlns:a14="http://schemas.microsoft.com/office/drawing/2010/main" val="0"/>
              </a:ext>
            </a:extLst>
          </a:blip>
          <a:stretch>
            <a:fillRect/>
          </a:stretch>
        </p:blipFill>
        <p:spPr>
          <a:xfrm>
            <a:off x="2194767" y="3361094"/>
            <a:ext cx="1107200" cy="347733"/>
          </a:xfrm>
          <a:prstGeom prst="rect">
            <a:avLst/>
          </a:prstGeom>
        </p:spPr>
      </p:pic>
      <p:pic>
        <p:nvPicPr>
          <p:cNvPr id="11" name="Picture 10" descr="\documentclass{article}&#10;\usepackage{amsmath}&#10;\pagestyle{empty}&#10;\begin{document}&#10;&#10;$$L=mr^2\omega$$&#10;&#10;&#10;\end{document}" title="IguanaTex Bitmap Display"/>
          <p:cNvPicPr>
            <a:picLocks noChangeAspect="1"/>
          </p:cNvPicPr>
          <p:nvPr>
            <p:custDataLst>
              <p:tags r:id="rId2"/>
            </p:custDataLst>
          </p:nvPr>
        </p:nvPicPr>
        <p:blipFill>
          <a:blip r:embed="rId6" cstate="print">
            <a:extLst>
              <a:ext uri="{28A0092B-C50C-407E-A947-70E740481C1C}">
                <a14:useLocalDpi xmlns:a14="http://schemas.microsoft.com/office/drawing/2010/main" val="0"/>
              </a:ext>
            </a:extLst>
          </a:blip>
          <a:stretch>
            <a:fillRect/>
          </a:stretch>
        </p:blipFill>
        <p:spPr>
          <a:xfrm>
            <a:off x="1848100" y="4438934"/>
            <a:ext cx="1555201" cy="315733"/>
          </a:xfrm>
          <a:prstGeom prst="rect">
            <a:avLst/>
          </a:prstGeom>
        </p:spPr>
      </p:pic>
      <p:pic>
        <p:nvPicPr>
          <p:cNvPr id="9" name="Picture 8" descr="\documentclass{article}&#10;\usepackage{amsmath}&#10;\pagestyle{empty}&#10;\begin{document}&#10;&#10;$$L=mvr$$&#10;&#10;&#10;\end{document}" title="IguanaTex Bitmap Display"/>
          <p:cNvPicPr>
            <a:picLocks noChangeAspect="1"/>
          </p:cNvPicPr>
          <p:nvPr>
            <p:custDataLst>
              <p:tags r:id="rId3"/>
            </p:custDataLst>
          </p:nvPr>
        </p:nvPicPr>
        <p:blipFill>
          <a:blip r:embed="rId7" cstate="print">
            <a:extLst>
              <a:ext uri="{28A0092B-C50C-407E-A947-70E740481C1C}">
                <a14:useLocalDpi xmlns:a14="http://schemas.microsoft.com/office/drawing/2010/main" val="0"/>
              </a:ext>
            </a:extLst>
          </a:blip>
          <a:stretch>
            <a:fillRect/>
          </a:stretch>
        </p:blipFill>
        <p:spPr>
          <a:xfrm>
            <a:off x="1951567" y="5495802"/>
            <a:ext cx="1350400" cy="245333"/>
          </a:xfrm>
          <a:prstGeom prst="rect">
            <a:avLst/>
          </a:prstGeom>
        </p:spPr>
      </p:pic>
    </p:spTree>
    <p:extLst>
      <p:ext uri="{BB962C8B-B14F-4D97-AF65-F5344CB8AC3E}">
        <p14:creationId xmlns:p14="http://schemas.microsoft.com/office/powerpoint/2010/main" val="38592250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Introducing angular momentum</a:t>
            </a:r>
            <a:endParaRPr lang="en-US" dirty="0"/>
          </a:p>
        </p:txBody>
      </p:sp>
      <p:sp>
        <p:nvSpPr>
          <p:cNvPr id="3" name="Content Placeholder 2"/>
          <p:cNvSpPr>
            <a:spLocks noGrp="1"/>
          </p:cNvSpPr>
          <p:nvPr>
            <p:ph idx="1"/>
          </p:nvPr>
        </p:nvSpPr>
        <p:spPr/>
        <p:txBody>
          <a:bodyPr/>
          <a:lstStyle/>
          <a:p>
            <a:r>
              <a:rPr lang="en-US" dirty="0" smtClean="0"/>
              <a:t>Recognize that</a:t>
            </a:r>
          </a:p>
          <a:p>
            <a:pPr marL="0" indent="0">
              <a:buNone/>
            </a:pPr>
            <a:endParaRPr lang="en-US" dirty="0" smtClean="0"/>
          </a:p>
          <a:p>
            <a:r>
              <a:rPr lang="en-US" dirty="0" smtClean="0"/>
              <a:t>So we can write</a:t>
            </a:r>
          </a:p>
          <a:p>
            <a:endParaRPr lang="en-US" dirty="0" smtClean="0"/>
          </a:p>
          <a:p>
            <a:r>
              <a:rPr lang="en-US" dirty="0" smtClean="0"/>
              <a:t>But what sort of product should we take? Both of these are vectors</a:t>
            </a:r>
          </a:p>
          <a:p>
            <a:r>
              <a:rPr lang="en-US" dirty="0" smtClean="0"/>
              <a:t>Try cross product</a:t>
            </a:r>
          </a:p>
          <a:p>
            <a:endParaRPr lang="en-US" dirty="0"/>
          </a:p>
          <a:p>
            <a:r>
              <a:rPr lang="en-US" dirty="0" smtClean="0"/>
              <a:t>Now check if it makes sense…</a:t>
            </a:r>
          </a:p>
        </p:txBody>
      </p:sp>
      <p:pic>
        <p:nvPicPr>
          <p:cNvPr id="4" name="Picture 3" descr="\documentclass{article}&#10;\usepackage{amsmath}&#10;\pagestyle{empty}&#10;\begin{document}&#10;&#10;&#10;$$p=mv$$&#10;&#10;\end{document}" title="IguanaTex Bitmap Display"/>
          <p:cNvPicPr>
            <a:picLocks noChangeAspect="1"/>
          </p:cNvPicPr>
          <p:nvPr>
            <p:custDataLst>
              <p:tags r:id="rId1"/>
            </p:custDataLst>
          </p:nvPr>
        </p:nvPicPr>
        <p:blipFill>
          <a:blip r:embed="rId5" cstate="print">
            <a:extLst>
              <a:ext uri="{28A0092B-C50C-407E-A947-70E740481C1C}">
                <a14:useLocalDpi xmlns:a14="http://schemas.microsoft.com/office/drawing/2010/main" val="0"/>
              </a:ext>
            </a:extLst>
          </a:blip>
          <a:stretch>
            <a:fillRect/>
          </a:stretch>
        </p:blipFill>
        <p:spPr>
          <a:xfrm>
            <a:off x="1578948" y="2530669"/>
            <a:ext cx="1141333" cy="224000"/>
          </a:xfrm>
          <a:prstGeom prst="rect">
            <a:avLst/>
          </a:prstGeom>
        </p:spPr>
      </p:pic>
      <p:pic>
        <p:nvPicPr>
          <p:cNvPr id="5" name="Picture 4" descr="\documentclass{article}&#10;\usepackage{amsmath}&#10;\pagestyle{empty}&#10;\begin{document}&#10;&#10;$$\vec{L}=\vec{r}\times \vec{p}$$&#10;&#10;&#10;\end{document}" title="IguanaTex Bitmap Display"/>
          <p:cNvPicPr>
            <a:picLocks noChangeAspect="1"/>
          </p:cNvPicPr>
          <p:nvPr>
            <p:custDataLst>
              <p:tags r:id="rId2"/>
            </p:custDataLst>
          </p:nvPr>
        </p:nvPicPr>
        <p:blipFill>
          <a:blip r:embed="rId6" cstate="print">
            <a:extLst>
              <a:ext uri="{28A0092B-C50C-407E-A947-70E740481C1C}">
                <a14:useLocalDpi xmlns:a14="http://schemas.microsoft.com/office/drawing/2010/main" val="0"/>
              </a:ext>
            </a:extLst>
          </a:blip>
          <a:stretch>
            <a:fillRect/>
          </a:stretch>
        </p:blipFill>
        <p:spPr>
          <a:xfrm>
            <a:off x="1192814" y="4808005"/>
            <a:ext cx="1527467" cy="411733"/>
          </a:xfrm>
          <a:prstGeom prst="rect">
            <a:avLst/>
          </a:prstGeom>
        </p:spPr>
      </p:pic>
      <p:pic>
        <p:nvPicPr>
          <p:cNvPr id="6" name="Picture 5" descr="\documentclass{article}&#10;\usepackage{amsmath}&#10;\pagestyle{empty}&#10;\begin{document}&#10;&#10;$$L=rp$$&#10;&#10;&#10;\end{document}" title="IguanaTex Bitmap Display"/>
          <p:cNvPicPr>
            <a:picLocks noChangeAspect="1"/>
          </p:cNvPicPr>
          <p:nvPr>
            <p:custDataLst>
              <p:tags r:id="rId3"/>
            </p:custDataLst>
          </p:nvPr>
        </p:nvPicPr>
        <p:blipFill>
          <a:blip r:embed="rId7" cstate="print">
            <a:extLst>
              <a:ext uri="{28A0092B-C50C-407E-A947-70E740481C1C}">
                <a14:useLocalDpi xmlns:a14="http://schemas.microsoft.com/office/drawing/2010/main" val="0"/>
              </a:ext>
            </a:extLst>
          </a:blip>
          <a:stretch>
            <a:fillRect/>
          </a:stretch>
        </p:blipFill>
        <p:spPr>
          <a:xfrm>
            <a:off x="1433880" y="3541448"/>
            <a:ext cx="1045333" cy="309333"/>
          </a:xfrm>
          <a:prstGeom prst="rect">
            <a:avLst/>
          </a:prstGeom>
        </p:spPr>
      </p:pic>
    </p:spTree>
    <p:extLst>
      <p:ext uri="{BB962C8B-B14F-4D97-AF65-F5344CB8AC3E}">
        <p14:creationId xmlns:p14="http://schemas.microsoft.com/office/powerpoint/2010/main" val="20285069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71642473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OUTPUTDPI" val="1200"/>
  <p:tag name="ORIGINALHEIGHT" val="252.7184"/>
  <p:tag name="ORIGINALWIDTH" val="685.4143"/>
  <p:tag name="LATEXADDIN" val="\documentclass{article}&#10;\usepackage{amsmath}&#10;\pagestyle{empty}&#10;\begin{document}&#10;&#10;$$KE=\frac{1}{2}mv^2$$&#10;&#10;&#10;\end{document}"/>
  <p:tag name="IGUANATEXSIZE" val="28"/>
  <p:tag name="IGUANATEXCURSOR" val="101"/>
  <p:tag name="TRANSPARENCY" val="True"/>
  <p:tag name="FILENAME" val=""/>
  <p:tag name="LATEXENGINEID" val="0"/>
  <p:tag name="TEMPFOLDER" val="c:\temp\"/>
  <p:tag name="LATEXFORMHEIGHT" val="312"/>
  <p:tag name="LATEXFORMWIDTH" val="384"/>
  <p:tag name="LATEXFORMWRAP" val="True"/>
  <p:tag name="BITMAPVECTOR" val="0"/>
</p:tagLst>
</file>

<file path=ppt/tags/tag2.xml><?xml version="1.0" encoding="utf-8"?>
<p:tagLst xmlns:a="http://schemas.openxmlformats.org/drawingml/2006/main" xmlns:r="http://schemas.openxmlformats.org/officeDocument/2006/relationships" xmlns:p="http://schemas.openxmlformats.org/presentationml/2006/main">
  <p:tag name="OUTPUTDPI" val="1200"/>
  <p:tag name="ORIGINALHEIGHT" val="56.24299"/>
  <p:tag name="ORIGINALWIDTH" val="364.4544"/>
  <p:tag name="LATEXADDIN" val="\documentclass{article}&#10;\usepackage{amsmath}&#10;\pagestyle{empty}&#10;\begin{document}&#10;&#10;$$v=\omega r$$&#10;&#10;&#10;\end{document}"/>
  <p:tag name="IGUANATEXSIZE" val="28"/>
  <p:tag name="IGUANATEXCURSOR" val="92"/>
  <p:tag name="TRANSPARENCY" val="True"/>
  <p:tag name="FILENAME" val=""/>
  <p:tag name="LATEXENGINEID" val="0"/>
  <p:tag name="TEMPFOLDER" val="c:\temp\"/>
  <p:tag name="LATEXFORMHEIGHT" val="312"/>
  <p:tag name="LATEXFORMWIDTH" val="384"/>
  <p:tag name="LATEXFORMWRAP" val="True"/>
  <p:tag name="BITMAPVECTOR" val="0"/>
</p:tagLst>
</file>

<file path=ppt/tags/tag3.xml><?xml version="1.0" encoding="utf-8"?>
<p:tagLst xmlns:a="http://schemas.openxmlformats.org/drawingml/2006/main" xmlns:r="http://schemas.openxmlformats.org/officeDocument/2006/relationships" xmlns:p="http://schemas.openxmlformats.org/presentationml/2006/main">
  <p:tag name="OUTPUTDPI" val="1200"/>
  <p:tag name="ORIGINALHEIGHT" val="56.24299"/>
  <p:tag name="ORIGINALWIDTH" val="51.74354"/>
  <p:tag name="LATEXADDIN" val="\documentclass{article}&#10;\usepackage{amsmath}&#10;\pagestyle{empty}&#10;\begin{document}&#10;&#10;$r$&#10;&#10;&#10;\end{document}"/>
  <p:tag name="IGUANATEXSIZE" val="28"/>
  <p:tag name="IGUANATEXCURSOR" val="84"/>
  <p:tag name="TRANSPARENCY" val="True"/>
  <p:tag name="FILENAME" val=""/>
  <p:tag name="LATEXENGINEID" val="0"/>
  <p:tag name="TEMPFOLDER" val="c:\temp\"/>
  <p:tag name="LATEXFORMHEIGHT" val="312"/>
  <p:tag name="LATEXFORMWIDTH" val="384"/>
  <p:tag name="LATEXFORMWRAP" val="True"/>
  <p:tag name="BITMAPVECTOR" val="0"/>
</p:tagLst>
</file>

<file path=ppt/tags/tag4.xml><?xml version="1.0" encoding="utf-8"?>
<p:tagLst xmlns:a="http://schemas.openxmlformats.org/drawingml/2006/main" xmlns:r="http://schemas.openxmlformats.org/officeDocument/2006/relationships" xmlns:p="http://schemas.openxmlformats.org/presentationml/2006/main">
  <p:tag name="OUTPUTDPI" val="1200"/>
  <p:tag name="ORIGINALHEIGHT" val="252.7184"/>
  <p:tag name="ORIGINALWIDTH" val="818.1477"/>
  <p:tag name="LATEXADDIN" val="\documentclass{article}&#10;\usepackage{amsmath}&#10;\pagestyle{empty}&#10;\begin{document}&#10;&#10;$$KE=\frac{1}{2}mr^2\omega^2$$&#10;&#10;&#10;\end{document}"/>
  <p:tag name="IGUANATEXSIZE" val="28"/>
  <p:tag name="IGUANATEXCURSOR" val="111"/>
  <p:tag name="TRANSPARENCY" val="True"/>
  <p:tag name="FILENAME" val=""/>
  <p:tag name="LATEXENGINEID" val="0"/>
  <p:tag name="TEMPFOLDER" val="c:\temp\"/>
  <p:tag name="LATEXFORMHEIGHT" val="312"/>
  <p:tag name="LATEXFORMWIDTH" val="384"/>
  <p:tag name="LATEXFORMWRAP" val="True"/>
  <p:tag name="BITMAPVECTOR" val="0"/>
</p:tagLst>
</file>

<file path=ppt/tags/tag5.xml><?xml version="1.0" encoding="utf-8"?>
<p:tagLst xmlns:a="http://schemas.openxmlformats.org/drawingml/2006/main" xmlns:r="http://schemas.openxmlformats.org/officeDocument/2006/relationships" xmlns:p="http://schemas.openxmlformats.org/presentationml/2006/main">
  <p:tag name="OUTPUTDPI" val="1200"/>
  <p:tag name="ORIGINALHEIGHT" val="314.9606"/>
  <p:tag name="ORIGINALWIDTH" val="1060.367"/>
  <p:tag name="LATEXADDIN" val="\documentclass{article}&#10;\usepackage{amsmath}&#10;\pagestyle{empty}&#10;\begin{document}&#10;&#10;$$KE=\sum_i\frac{1}{2}m_ir_i^2\omega^2$$&#10;&#10;&#10;\end{document}"/>
  <p:tag name="IGUANATEXSIZE" val="28"/>
  <p:tag name="IGUANATEXCURSOR" val="119"/>
  <p:tag name="TRANSPARENCY" val="True"/>
  <p:tag name="FILENAME" val=""/>
  <p:tag name="LATEXENGINEID" val="0"/>
  <p:tag name="TEMPFOLDER" val="c:\temp\"/>
  <p:tag name="LATEXFORMHEIGHT" val="312"/>
  <p:tag name="LATEXFORMWIDTH" val="384"/>
  <p:tag name="LATEXFORMWRAP" val="True"/>
  <p:tag name="BITMAPVECTOR" val="0"/>
</p:tagLst>
</file>

<file path=ppt/tags/tag6.xml><?xml version="1.0" encoding="utf-8"?>
<p:tagLst xmlns:a="http://schemas.openxmlformats.org/drawingml/2006/main" xmlns:r="http://schemas.openxmlformats.org/officeDocument/2006/relationships" xmlns:p="http://schemas.openxmlformats.org/presentationml/2006/main">
  <p:tag name="OUTPUTDPI" val="1200"/>
  <p:tag name="ORIGINALHEIGHT" val="112.4859"/>
  <p:tag name="ORIGINALWIDTH" val="407.949"/>
  <p:tag name="LATEXADDIN" val="\documentclass{article}&#10;\usepackage{amsmath}&#10;\pagestyle{empty}&#10;\begin{document}&#10;&#10;$$MR^2\omega^2$$&#10;&#10;&#10;\end{document}"/>
  <p:tag name="IGUANATEXSIZE" val="26"/>
  <p:tag name="IGUANATEXCURSOR" val="97"/>
  <p:tag name="TRANSPARENCY" val="True"/>
  <p:tag name="FILENAME" val=""/>
  <p:tag name="LATEXENGINEID" val="0"/>
  <p:tag name="TEMPFOLDER" val="c:\temp\"/>
  <p:tag name="LATEXFORMHEIGHT" val="312"/>
  <p:tag name="LATEXFORMWIDTH" val="384"/>
  <p:tag name="LATEXFORMWRAP" val="True"/>
  <p:tag name="BITMAPVECTOR" val="0"/>
</p:tagLst>
</file>

<file path=ppt/tags/tag7.xml><?xml version="1.0" encoding="utf-8"?>
<p:tagLst xmlns:a="http://schemas.openxmlformats.org/drawingml/2006/main" xmlns:r="http://schemas.openxmlformats.org/officeDocument/2006/relationships" xmlns:p="http://schemas.openxmlformats.org/presentationml/2006/main">
  <p:tag name="OUTPUTDPI" val="1200"/>
  <p:tag name="ORIGINALHEIGHT" val="84.73937"/>
  <p:tag name="ORIGINALWIDTH" val="58.49268"/>
  <p:tag name="LATEXADDIN" val="\documentclass{article}&#10;\usepackage{amsmath}&#10;\pagestyle{empty}&#10;\begin{document}&#10;&#10;$$I$$&#10;&#10;&#10;\end{document}"/>
  <p:tag name="IGUANATEXSIZE" val="28"/>
  <p:tag name="IGUANATEXCURSOR" val="86"/>
  <p:tag name="TRANSPARENCY" val="True"/>
  <p:tag name="FILENAME" val=""/>
  <p:tag name="LATEXENGINEID" val="0"/>
  <p:tag name="TEMPFOLDER" val="c:\temp\"/>
  <p:tag name="LATEXFORMHEIGHT" val="312"/>
  <p:tag name="LATEXFORMWIDTH" val="384"/>
  <p:tag name="LATEXFORMWRAP" val="True"/>
  <p:tag name="BITMAPVECTOR" val="0"/>
</p:tagLst>
</file>

<file path=ppt/tags/tag8.xml><?xml version="1.0" encoding="utf-8"?>
<p:tagLst xmlns:a="http://schemas.openxmlformats.org/drawingml/2006/main" xmlns:r="http://schemas.openxmlformats.org/officeDocument/2006/relationships" xmlns:p="http://schemas.openxmlformats.org/presentationml/2006/main">
  <p:tag name="OUTPUTDPI" val="1200"/>
  <p:tag name="ORIGINALHEIGHT" val="260.2175"/>
  <p:tag name="ORIGINALWIDTH" val="546.6816"/>
  <p:tag name="LATEXADDIN" val="\documentclass{article}&#10;\usepackage{amsmath}&#10;\pagestyle{empty}&#10;\begin{document}&#10;&#10;$$\vec{\omega}=\frac{\vec{r}\times \vec{v}}{r^2}$$&#10;&#10;&#10;\end{document}"/>
  <p:tag name="IGUANATEXSIZE" val="28"/>
  <p:tag name="IGUANATEXCURSOR" val="95"/>
  <p:tag name="TRANSPARENCY" val="True"/>
  <p:tag name="FILENAME" val=""/>
  <p:tag name="LATEXENGINEID" val="0"/>
  <p:tag name="TEMPFOLDER" val="c:\temp\"/>
  <p:tag name="LATEXFORMHEIGHT" val="312"/>
  <p:tag name="LATEXFORMWIDTH" val="384"/>
  <p:tag name="LATEXFORMWRAP" val="True"/>
  <p:tag name="BITMAPVECTOR" val="0"/>
</p:tagLst>
</file>

<file path=ppt/tags/tag9.xml><?xml version="1.0" encoding="utf-8"?>
<p:tagLst xmlns:a="http://schemas.openxmlformats.org/drawingml/2006/main" xmlns:r="http://schemas.openxmlformats.org/officeDocument/2006/relationships" xmlns:p="http://schemas.openxmlformats.org/presentationml/2006/main">
  <p:tag name="OUTPUTDPI" val="1200"/>
  <p:tag name="ORIGINALHEIGHT" val="56.24299"/>
  <p:tag name="ORIGINALWIDTH" val="364.4544"/>
  <p:tag name="LATEXADDIN" val="\documentclass{article}&#10;\usepackage{amsmath}&#10;\pagestyle{empty}&#10;\begin{document}&#10;&#10;&#10;$$v=\omega r$$&#10;&#10;\end{document}"/>
  <p:tag name="IGUANATEXSIZE" val="28"/>
  <p:tag name="IGUANATEXCURSOR" val="96"/>
  <p:tag name="TRANSPARENCY" val="True"/>
  <p:tag name="FILENAME" val=""/>
  <p:tag name="LATEXENGINEID" val="0"/>
  <p:tag name="TEMPFOLDER" val="c:\temp\"/>
  <p:tag name="LATEXFORMHEIGHT" val="312"/>
  <p:tag name="LATEXFORMWIDTH" val="384"/>
  <p:tag name="LATEXFORMWRAP" val="True"/>
  <p:tag name="BITMAPVECTOR" val="0"/>
</p:tagLst>
</file>

<file path=ppt/tags/tag10.xml><?xml version="1.0" encoding="utf-8"?>
<p:tagLst xmlns:a="http://schemas.openxmlformats.org/drawingml/2006/main" xmlns:r="http://schemas.openxmlformats.org/officeDocument/2006/relationships" xmlns:p="http://schemas.openxmlformats.org/presentationml/2006/main">
  <p:tag name="OUTPUTDPI" val="1200"/>
  <p:tag name="ORIGINALHEIGHT" val="122.2347"/>
  <p:tag name="ORIGINALWIDTH" val="389.2013"/>
  <p:tag name="LATEXADDIN" val="\documentclass{article}&#10;\usepackage{amsmath}&#10;\pagestyle{empty}&#10;\begin{document}&#10;&#10;$$\vec{L}=I\vec{\omega}$$&#10;&#10;&#10;\end{document}"/>
  <p:tag name="IGUANATEXSIZE" val="28"/>
  <p:tag name="IGUANATEXCURSOR" val="106"/>
  <p:tag name="TRANSPARENCY" val="True"/>
  <p:tag name="FILENAME" val=""/>
  <p:tag name="LATEXENGINEID" val="0"/>
  <p:tag name="TEMPFOLDER" val="c:\temp\"/>
  <p:tag name="LATEXFORMHEIGHT" val="312"/>
  <p:tag name="LATEXFORMWIDTH" val="384"/>
  <p:tag name="LATEXFORMWRAP" val="True"/>
  <p:tag name="BITMAPVECTOR" val="0"/>
</p:tagLst>
</file>

<file path=ppt/tags/tag11.xml><?xml version="1.0" encoding="utf-8"?>
<p:tagLst xmlns:a="http://schemas.openxmlformats.org/drawingml/2006/main" xmlns:r="http://schemas.openxmlformats.org/officeDocument/2006/relationships" xmlns:p="http://schemas.openxmlformats.org/presentationml/2006/main">
  <p:tag name="OUTPUTDPI" val="1200"/>
  <p:tag name="ORIGINALHEIGHT" val="110.9861"/>
  <p:tag name="ORIGINALWIDTH" val="546.6816"/>
  <p:tag name="LATEXADDIN" val="\documentclass{article}&#10;\usepackage{amsmath}&#10;\pagestyle{empty}&#10;\begin{document}&#10;&#10;$$L=mr^2\omega$$&#10;&#10;&#10;\end{document}"/>
  <p:tag name="IGUANATEXSIZE" val="28"/>
  <p:tag name="IGUANATEXCURSOR" val="95"/>
  <p:tag name="TRANSPARENCY" val="True"/>
  <p:tag name="FILENAME" val=""/>
  <p:tag name="LATEXENGINEID" val="0"/>
  <p:tag name="TEMPFOLDER" val="c:\temp\"/>
  <p:tag name="LATEXFORMHEIGHT" val="312"/>
  <p:tag name="LATEXFORMWIDTH" val="384"/>
  <p:tag name="LATEXFORMWRAP" val="True"/>
  <p:tag name="BITMAPVECTOR" val="0"/>
</p:tagLst>
</file>

<file path=ppt/tags/tag12.xml><?xml version="1.0" encoding="utf-8"?>
<p:tagLst xmlns:a="http://schemas.openxmlformats.org/drawingml/2006/main" xmlns:r="http://schemas.openxmlformats.org/officeDocument/2006/relationships" xmlns:p="http://schemas.openxmlformats.org/presentationml/2006/main">
  <p:tag name="OUTPUTDPI" val="1200"/>
  <p:tag name="ORIGINALHEIGHT" val="86.23921"/>
  <p:tag name="ORIGINALWIDTH" val="474.6906"/>
  <p:tag name="LATEXADDIN" val="\documentclass{article}&#10;\usepackage{amsmath}&#10;\pagestyle{empty}&#10;\begin{document}&#10;&#10;$$L=mvr$$&#10;&#10;&#10;\end{document}"/>
  <p:tag name="IGUANATEXSIZE" val="28"/>
  <p:tag name="IGUANATEXCURSOR" val="90"/>
  <p:tag name="TRANSPARENCY" val="True"/>
  <p:tag name="FILENAME" val=""/>
  <p:tag name="LATEXENGINEID" val="0"/>
  <p:tag name="TEMPFOLDER" val="c:\temp\"/>
  <p:tag name="LATEXFORMHEIGHT" val="312"/>
  <p:tag name="LATEXFORMWIDTH" val="384"/>
  <p:tag name="LATEXFORMWRAP" val="True"/>
  <p:tag name="BITMAPVECTOR" val="0"/>
</p:tagLst>
</file>

<file path=ppt/tags/tag13.xml><?xml version="1.0" encoding="utf-8"?>
<p:tagLst xmlns:a="http://schemas.openxmlformats.org/drawingml/2006/main" xmlns:r="http://schemas.openxmlformats.org/officeDocument/2006/relationships" xmlns:p="http://schemas.openxmlformats.org/presentationml/2006/main">
  <p:tag name="OUTPUTDPI" val="1200"/>
  <p:tag name="ORIGINALHEIGHT" val="78.74016"/>
  <p:tag name="ORIGINALWIDTH" val="401.1998"/>
  <p:tag name="LATEXADDIN" val="\documentclass{article}&#10;\usepackage{amsmath}&#10;\pagestyle{empty}&#10;\begin{document}&#10;&#10;&#10;$$p=mv$$&#10;&#10;\end{document}"/>
  <p:tag name="IGUANATEXSIZE" val="28"/>
  <p:tag name="IGUANATEXCURSOR" val="90"/>
  <p:tag name="TRANSPARENCY" val="True"/>
  <p:tag name="FILENAME" val=""/>
  <p:tag name="LATEXENGINEID" val="0"/>
  <p:tag name="TEMPFOLDER" val="c:\temp\"/>
  <p:tag name="LATEXFORMHEIGHT" val="312"/>
  <p:tag name="LATEXFORMWIDTH" val="384"/>
  <p:tag name="LATEXFORMWRAP" val="True"/>
  <p:tag name="BITMAPVECTOR" val="0"/>
</p:tagLst>
</file>

<file path=ppt/tags/tag14.xml><?xml version="1.0" encoding="utf-8"?>
<p:tagLst xmlns:a="http://schemas.openxmlformats.org/drawingml/2006/main" xmlns:r="http://schemas.openxmlformats.org/officeDocument/2006/relationships" xmlns:p="http://schemas.openxmlformats.org/presentationml/2006/main">
  <p:tag name="OUTPUTDPI" val="1200"/>
  <p:tag name="ORIGINALHEIGHT" val="144.7319"/>
  <p:tag name="ORIGINALWIDTH" val="536.9329"/>
  <p:tag name="LATEXADDIN" val="\documentclass{article}&#10;\usepackage{amsmath}&#10;\pagestyle{empty}&#10;\begin{document}&#10;&#10;$$\vec{L}=\vec{r}\times \vec{p}$$&#10;&#10;&#10;\end{document}"/>
  <p:tag name="IGUANATEXSIZE" val="28"/>
  <p:tag name="IGUANATEXCURSOR" val="114"/>
  <p:tag name="TRANSPARENCY" val="True"/>
  <p:tag name="FILENAME" val=""/>
  <p:tag name="LATEXENGINEID" val="0"/>
  <p:tag name="TEMPFOLDER" val="c:\temp\"/>
  <p:tag name="LATEXFORMHEIGHT" val="312"/>
  <p:tag name="LATEXFORMWIDTH" val="384"/>
  <p:tag name="LATEXFORMWRAP" val="True"/>
  <p:tag name="BITMAPVECTOR" val="0"/>
</p:tagLst>
</file>

<file path=ppt/tags/tag15.xml><?xml version="1.0" encoding="utf-8"?>
<p:tagLst xmlns:a="http://schemas.openxmlformats.org/drawingml/2006/main" xmlns:r="http://schemas.openxmlformats.org/officeDocument/2006/relationships" xmlns:p="http://schemas.openxmlformats.org/presentationml/2006/main">
  <p:tag name="OUTPUTDPI" val="1200"/>
  <p:tag name="ORIGINALHEIGHT" val="108.7364"/>
  <p:tag name="ORIGINALWIDTH" val="367.4541"/>
  <p:tag name="LATEXADDIN" val="\documentclass{article}&#10;\usepackage{amsmath}&#10;\pagestyle{empty}&#10;\begin{document}&#10;&#10;$$L=rp$$&#10;&#10;&#10;\end{document}"/>
  <p:tag name="IGUANATEXSIZE" val="28"/>
  <p:tag name="IGUANATEXCURSOR" val="83"/>
  <p:tag name="TRANSPARENCY" val="True"/>
  <p:tag name="FILENAME" val=""/>
  <p:tag name="LATEXENGINEID" val="0"/>
  <p:tag name="TEMPFOLDER" val="c:\temp\"/>
  <p:tag name="LATEXFORMHEIGHT" val="312"/>
  <p:tag name="LATEXFORMWIDTH" val="384"/>
  <p:tag name="LATEXFORMWRAP" val="True"/>
  <p:tag name="BITMAPVECTOR" val="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3619</TotalTime>
  <Words>353</Words>
  <Application>Microsoft Office PowerPoint</Application>
  <PresentationFormat>Widescreen</PresentationFormat>
  <Paragraphs>46</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PowerPoint Presentation</vt:lpstr>
      <vt:lpstr>Bell work</vt:lpstr>
      <vt:lpstr>Review of moment of inertia</vt:lpstr>
      <vt:lpstr>Review of moment of inertia</vt:lpstr>
      <vt:lpstr>Take away</vt:lpstr>
      <vt:lpstr>Angular velocity</vt:lpstr>
      <vt:lpstr>Introducing angular momentum</vt:lpstr>
      <vt:lpstr>Introducing angular momentum</vt:lpstr>
      <vt:lpstr>PowerPoint Presentation</vt:lpstr>
    </vt:vector>
  </TitlesOfParts>
  <Company>BASIS.ed Mesa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Jesse Nims</dc:creator>
  <cp:lastModifiedBy>Jesse Nims</cp:lastModifiedBy>
  <cp:revision>10</cp:revision>
  <dcterms:created xsi:type="dcterms:W3CDTF">2022-09-22T16:49:00Z</dcterms:created>
  <dcterms:modified xsi:type="dcterms:W3CDTF">2022-09-25T05:08:20Z</dcterms:modified>
</cp:coreProperties>
</file>