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9BB5-DCBA-4BBD-9A29-50824D1FD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512699-90BC-4CD2-9D2C-F50C581D56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31DDF-B0FB-4DF7-ABE3-F75871445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75DA-3658-4BD4-BA7E-B35BA9796D7D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0C35C-CCE6-4C38-9EE6-49F12C7B7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7ECEF-31FE-44CE-AAC7-F8C0E89A9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1C97-FD06-49E7-A5E4-6DA6E9B26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66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4C536-14ED-455B-808A-39D2A1050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AAF1A-0D05-401B-A5B2-FA244926D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A59B1-F6B0-417C-B0A1-C266B8D35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75DA-3658-4BD4-BA7E-B35BA9796D7D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FA687-CA8E-4ACA-A768-A89064C0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4877F-A1C9-4B53-829B-7A3AD2155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1C97-FD06-49E7-A5E4-6DA6E9B26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9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91F69-06DD-4025-A86F-3B79FB733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A40B1-F657-452C-9736-B375CFAFD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D702A-5353-46C2-AFA2-229AC87C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75DA-3658-4BD4-BA7E-B35BA9796D7D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4C65E-EEEE-4FA8-96F5-96C8D1530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2DDAC-CC9B-4C3D-B785-C7A5DE826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1C97-FD06-49E7-A5E4-6DA6E9B26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15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E9FDD-B61D-458F-9B1B-0E4AC98E0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EFBF3-0B07-4A90-AFEF-8027D2AEF0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F91400-9543-47D7-88A7-9797F0EC6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69B1A-EEC3-44AC-AC35-8FEAA93D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75DA-3658-4BD4-BA7E-B35BA9796D7D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8DCC04-E73A-4B19-B898-3326611B7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B4521E-B4E6-40C7-8176-736C541AE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1C97-FD06-49E7-A5E4-6DA6E9B26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97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59C9B-71A3-44BC-906C-4C3B40834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1BF187-6478-4B90-B350-81E0F3484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63188C-D13D-4FE5-9332-98F4C633F8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AF71-3E21-40FE-8DD9-B2A8D35D55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718C73-590F-43DF-8B72-9E3BAC312B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F94762-C7B9-4ACD-8A6A-596EE3049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75DA-3658-4BD4-BA7E-B35BA9796D7D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BE7F80-9C84-496D-A5E1-A81987F13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07EDF-C395-41BA-8828-509580502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1C97-FD06-49E7-A5E4-6DA6E9B26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1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AF1D-DBAE-45E6-929D-DE47E652A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25CF9D-7E56-4CD9-8807-33D2949DA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75DA-3658-4BD4-BA7E-B35BA9796D7D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CB4E53-14F5-4C62-A9FC-3C56FF46C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188A67-1638-42C8-8877-455551895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1C97-FD06-49E7-A5E4-6DA6E9B26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511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78F2C3-0FF4-4926-A46B-F5A6D667A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75DA-3658-4BD4-BA7E-B35BA9796D7D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159FDA-638B-49BF-AE2C-809394326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DE5D0-5606-4A39-A227-F5D150463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1C97-FD06-49E7-A5E4-6DA6E9B26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06374-19AA-4748-8CB3-30B5C5D91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C520D-20A9-4BDA-B00D-65DEAB171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9B32D-A0DC-4FBD-95E8-49033EBDE6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C56BD-4A12-4C92-ADE3-31BE16FA7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75DA-3658-4BD4-BA7E-B35BA9796D7D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7F798-2986-4EF1-8E3C-77B3D823C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8FF6E-61BB-4E5D-987F-3210EF002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1C97-FD06-49E7-A5E4-6DA6E9B26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75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01061-A66B-4135-914D-F0C8D1A2D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FC2EF2-AA31-4536-9D8A-89A812A4F5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D0E89-8CBD-4BF2-BE08-46573A0DF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CDB11-1641-47F9-93B9-AFD8C0B33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75DA-3658-4BD4-BA7E-B35BA9796D7D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31938A-D60A-435A-B13C-299019D09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B6D1CA-6E4C-446B-93EA-8F93E184D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1C97-FD06-49E7-A5E4-6DA6E9B26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773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7976B-0B17-4A26-8B73-6F434A4DB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7C9A8B-9F08-44D7-8801-63A9A2AD8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8F694-277E-42E4-A35B-B15DFF470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75DA-3658-4BD4-BA7E-B35BA9796D7D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E42DC-C4A0-46AA-AD02-75C94532A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BB89B-035B-4F75-8531-CA620B888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1C97-FD06-49E7-A5E4-6DA6E9B26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2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F7DE76-1295-4A04-A29C-4C8C9A2745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A14064-0F95-418A-8F7B-85B3BDB0AC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B28C2-75E7-45FA-A822-FB6717CE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75DA-3658-4BD4-BA7E-B35BA9796D7D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8BCD7-9FA4-444E-A7FF-931A6AF2A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3ACED-DE10-486E-9503-59E7681CF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1C97-FD06-49E7-A5E4-6DA6E9B26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0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0F1E08-5EDA-41FA-8B93-ED31297E6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D002C-C29A-40CE-BBDC-DFCAA28E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21DCB-C618-4BBA-BDB6-0A70A5897E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875DA-3658-4BD4-BA7E-B35BA9796D7D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C158B-E6DF-4E3E-AD1B-FA3278DC04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10FA3-F8DB-4294-AD89-D9F7A397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C1C97-FD06-49E7-A5E4-6DA6E9B26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0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6.xml"/><Relationship Id="rId7" Type="http://schemas.openxmlformats.org/officeDocument/2006/relationships/image" Target="../media/image5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9.png"/><Relationship Id="rId5" Type="http://schemas.openxmlformats.org/officeDocument/2006/relationships/tags" Target="../tags/tag8.xml"/><Relationship Id="rId10" Type="http://schemas.openxmlformats.org/officeDocument/2006/relationships/image" Target="../media/image8.png"/><Relationship Id="rId4" Type="http://schemas.openxmlformats.org/officeDocument/2006/relationships/tags" Target="../tags/tag7.xml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95D31-8EBE-421D-A8D1-F5B201F7DF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Air pollution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73965A-001D-44FB-B776-F801F8A383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24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3FC0C-C655-4FE1-BDB7-AF3A11006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 in gas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C8D35-B868-482A-8593-EB8E180ED7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Purpose of tetraethyllead was to prevent premature ignition in engines, allowing higher pressures to be used</a:t>
            </a:r>
          </a:p>
          <a:p>
            <a:r>
              <a:rPr lang="en-US" dirty="0"/>
              <a:t>Released lead particles into the atmosphere</a:t>
            </a:r>
          </a:p>
          <a:p>
            <a:r>
              <a:rPr lang="en-US" dirty="0"/>
              <a:t>Inhaled lead impairs brain development in children</a:t>
            </a:r>
          </a:p>
          <a:p>
            <a:r>
              <a:rPr lang="en-US" dirty="0"/>
              <a:t>As of 2021 it is now banned in all countries</a:t>
            </a:r>
          </a:p>
        </p:txBody>
      </p:sp>
    </p:spTree>
    <p:extLst>
      <p:ext uri="{BB962C8B-B14F-4D97-AF65-F5344CB8AC3E}">
        <p14:creationId xmlns:p14="http://schemas.microsoft.com/office/powerpoint/2010/main" val="234782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D0274-23BF-4D7D-9291-6E0E2E9C3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Acid rain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16163-E095-4D84-A5FB-4F7421F69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Historically dominated by sulfur dioxide, but limits on sulfur content of fuels has dramatically helped</a:t>
            </a:r>
          </a:p>
          <a:p>
            <a:pPr lvl="1"/>
            <a:r>
              <a:rPr lang="en-US" dirty="0"/>
              <a:t>Combines with other things in atmosphere to form sulfuric acid</a:t>
            </a:r>
          </a:p>
          <a:p>
            <a:r>
              <a:rPr lang="en-US" dirty="0"/>
              <a:t>Now nitrogen dioxide is also becoming important</a:t>
            </a:r>
          </a:p>
          <a:p>
            <a:pPr lvl="1"/>
            <a:r>
              <a:rPr lang="en-US" dirty="0"/>
              <a:t>Combines with other things in the atmosphere to form nitric acid</a:t>
            </a:r>
          </a:p>
          <a:p>
            <a:r>
              <a:rPr lang="en-US" dirty="0"/>
              <a:t>Can have PH as low as about 4</a:t>
            </a:r>
          </a:p>
          <a:p>
            <a:r>
              <a:rPr lang="en-US" dirty="0"/>
              <a:t>Dissolves or corrodes some building materials</a:t>
            </a:r>
          </a:p>
          <a:p>
            <a:r>
              <a:rPr lang="en-US" dirty="0"/>
              <a:t>Toxic to plants and animals</a:t>
            </a:r>
          </a:p>
        </p:txBody>
      </p:sp>
    </p:spTree>
    <p:extLst>
      <p:ext uri="{BB962C8B-B14F-4D97-AF65-F5344CB8AC3E}">
        <p14:creationId xmlns:p14="http://schemas.microsoft.com/office/powerpoint/2010/main" val="283872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5E3EB-F97E-489C-8C5F-24C54F607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CFCs (image: </a:t>
            </a:r>
            <a:r>
              <a:rPr lang="en-US" dirty="0" err="1"/>
              <a:t>pubchem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F9E61-430E-4AE2-87D5-26AAE23A0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Widely used as refrigerants, degreasing agents, and aerosol propellants</a:t>
            </a:r>
          </a:p>
          <a:p>
            <a:pPr lvl="1"/>
            <a:r>
              <a:rPr lang="en-US" dirty="0"/>
              <a:t>Non-toxic</a:t>
            </a:r>
          </a:p>
          <a:p>
            <a:pPr lvl="1"/>
            <a:r>
              <a:rPr lang="en-US" dirty="0"/>
              <a:t>Non-flammable</a:t>
            </a:r>
          </a:p>
          <a:p>
            <a:pPr lvl="1"/>
            <a:r>
              <a:rPr lang="en-US" dirty="0"/>
              <a:t>Non-reactive</a:t>
            </a:r>
          </a:p>
          <a:p>
            <a:r>
              <a:rPr lang="en-US" dirty="0"/>
              <a:t>Low reactivity meant long environmental half life</a:t>
            </a:r>
          </a:p>
          <a:p>
            <a:pPr lvl="1"/>
            <a:r>
              <a:rPr lang="en-US" dirty="0"/>
              <a:t>Allows them to reach stratosphere</a:t>
            </a:r>
          </a:p>
          <a:p>
            <a:r>
              <a:rPr lang="en-US" dirty="0"/>
              <a:t>Reacts with ozone, destroying it</a:t>
            </a:r>
          </a:p>
          <a:p>
            <a:r>
              <a:rPr lang="en-US" dirty="0"/>
              <a:t>Also strong greenhouse gases</a:t>
            </a:r>
          </a:p>
          <a:p>
            <a:r>
              <a:rPr lang="en-US" dirty="0"/>
              <a:t>Example CFC shown here: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3F1777-D782-40F7-B98D-23E4C10643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28" t="35064" r="35503" b="34626"/>
          <a:stretch/>
        </p:blipFill>
        <p:spPr>
          <a:xfrm>
            <a:off x="6302189" y="4733646"/>
            <a:ext cx="1398494" cy="144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3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31D5F-94EB-4BA7-ACD1-E6E9CD03B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CFC ozone breakdown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744CF-EECA-4283-B136-214F999D8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Note: the photon must be high energy UV, almost exclusive to upper atmosphere</a:t>
            </a:r>
          </a:p>
        </p:txBody>
      </p:sp>
      <p:pic>
        <p:nvPicPr>
          <p:cNvPr id="9" name="Picture 8" descr="\documentclass{article}&#10;\usepackage{amsmath}&#10;\pagestyle{empty}&#10;\begin{document}&#10;&#10;$\rm{CCl_2F_2}+\gamma \rightarrow Cl+CClF_2$&#10;&#10;&#10;\end{document}" title="IguanaTex Bitmap Display">
            <a:extLst>
              <a:ext uri="{FF2B5EF4-FFF2-40B4-BE49-F238E27FC236}">
                <a16:creationId xmlns:a16="http://schemas.microsoft.com/office/drawing/2014/main" id="{E2695380-505A-4EED-8F84-E16FED57F7D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3135118"/>
            <a:ext cx="4081066" cy="326400"/>
          </a:xfrm>
          <a:prstGeom prst="rect">
            <a:avLst/>
          </a:prstGeom>
        </p:spPr>
      </p:pic>
      <p:pic>
        <p:nvPicPr>
          <p:cNvPr id="13" name="Picture 12" descr="\documentclass{article}&#10;\usepackage{amsmath}&#10;\pagestyle{empty}&#10;\begin{document}&#10;&#10;$\rm{O_3+Cl \rightarrow ClO+O_2}$&#10;&#10;&#10;\end{document}" title="IguanaTex Bitmap Display">
            <a:extLst>
              <a:ext uri="{FF2B5EF4-FFF2-40B4-BE49-F238E27FC236}">
                <a16:creationId xmlns:a16="http://schemas.microsoft.com/office/drawing/2014/main" id="{37EB7950-C3B5-44FE-8122-60068440BF4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332" y="3684400"/>
            <a:ext cx="3217069" cy="307200"/>
          </a:xfrm>
          <a:prstGeom prst="rect">
            <a:avLst/>
          </a:prstGeom>
        </p:spPr>
      </p:pic>
      <p:pic>
        <p:nvPicPr>
          <p:cNvPr id="15" name="Picture 14" descr="\documentclass{article}&#10;\usepackage{amsmath}&#10;\pagestyle{empty}&#10;\begin{document}&#10;&#10;$\rm{ClO+O_3\rightarrow 2O_2+Cl}$&#10;&#10;&#10;\end{document}" title="IguanaTex Bitmap Display">
            <a:extLst>
              <a:ext uri="{FF2B5EF4-FFF2-40B4-BE49-F238E27FC236}">
                <a16:creationId xmlns:a16="http://schemas.microsoft.com/office/drawing/2014/main" id="{DE24C261-D2D4-42BA-A768-FAA7F1B6F92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4214482"/>
            <a:ext cx="3419734" cy="3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52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4DAC1-B610-4577-AD05-66A50EC44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Replacing CFCs: HCFCs and HFCs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8D2B1-36A3-466B-B9A9-F6B9DCD56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Producing CFCs is now banned, the only source is recycling of old devices.</a:t>
            </a:r>
          </a:p>
          <a:p>
            <a:r>
              <a:rPr lang="en-US" dirty="0"/>
              <a:t>HCFCs are less stable than CFCs and thus exhibit less ozone depletion potential</a:t>
            </a:r>
          </a:p>
          <a:p>
            <a:r>
              <a:rPr lang="en-US" dirty="0"/>
              <a:t>HFCs are completely free of ozone depletion potential, but most are still extremely potent greenhouse gases</a:t>
            </a:r>
          </a:p>
          <a:p>
            <a:r>
              <a:rPr lang="en-US" dirty="0"/>
              <a:t>HCFCs are being phased out around the world</a:t>
            </a:r>
          </a:p>
        </p:txBody>
      </p:sp>
    </p:spTree>
    <p:extLst>
      <p:ext uri="{BB962C8B-B14F-4D97-AF65-F5344CB8AC3E}">
        <p14:creationId xmlns:p14="http://schemas.microsoft.com/office/powerpoint/2010/main" val="19194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FDDD7-C031-488C-9EFA-D36BB8ACC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Replacing HCFCs and HFCs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71FA5-941E-43F5-9F38-BA3B94DA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Problems with alternatives </a:t>
            </a:r>
          </a:p>
          <a:p>
            <a:pPr lvl="1"/>
            <a:r>
              <a:rPr lang="en-US" dirty="0"/>
              <a:t>Carbon dioxide</a:t>
            </a:r>
          </a:p>
          <a:p>
            <a:pPr lvl="2"/>
            <a:r>
              <a:rPr lang="en-US" dirty="0"/>
              <a:t> requires very high pressures to be efficient</a:t>
            </a:r>
          </a:p>
          <a:p>
            <a:pPr lvl="1"/>
            <a:r>
              <a:rPr lang="en-US" dirty="0"/>
              <a:t>HFC-152a (a particular HFC)</a:t>
            </a:r>
          </a:p>
          <a:p>
            <a:pPr lvl="2"/>
            <a:r>
              <a:rPr lang="en-US" dirty="0"/>
              <a:t>still a greenhouse gas, but much less so</a:t>
            </a:r>
          </a:p>
          <a:p>
            <a:pPr lvl="2"/>
            <a:r>
              <a:rPr lang="en-US" dirty="0"/>
              <a:t>Mildly flammable</a:t>
            </a:r>
          </a:p>
          <a:p>
            <a:pPr lvl="1"/>
            <a:r>
              <a:rPr lang="en-US" dirty="0"/>
              <a:t>Ammonia</a:t>
            </a:r>
          </a:p>
          <a:p>
            <a:pPr lvl="2"/>
            <a:r>
              <a:rPr lang="en-US" dirty="0"/>
              <a:t>Toxic</a:t>
            </a:r>
          </a:p>
          <a:p>
            <a:pPr lvl="2"/>
            <a:r>
              <a:rPr lang="en-US" dirty="0"/>
              <a:t>Mildly flammable</a:t>
            </a:r>
          </a:p>
        </p:txBody>
      </p:sp>
    </p:spTree>
    <p:extLst>
      <p:ext uri="{BB962C8B-B14F-4D97-AF65-F5344CB8AC3E}">
        <p14:creationId xmlns:p14="http://schemas.microsoft.com/office/powerpoint/2010/main" val="41857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F2DCF-594E-48A3-B6E8-CB97021D2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Sulfurous smog (aka London Type)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21AAC-396B-4B13-B012-E9D2E43B5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Results from mix of sulfur dioxide with fog</a:t>
            </a:r>
          </a:p>
          <a:p>
            <a:r>
              <a:rPr lang="en-US" dirty="0"/>
              <a:t>Also involves particulate matter</a:t>
            </a:r>
          </a:p>
          <a:p>
            <a:r>
              <a:rPr lang="en-US" dirty="0"/>
              <a:t>Less of a problem than in the past due to sulfur dioxide regulations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46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894ED-D140-4E46-AD2C-3E616A6B8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Photochemical Smog (aka Angeles Type)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00536-9B15-49A1-8E7C-C18DB7EA1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Combustion of fossil fuels produces VOCs and nitrogen dioxide</a:t>
            </a:r>
          </a:p>
          <a:p>
            <a:endParaRPr lang="en-US" dirty="0"/>
          </a:p>
        </p:txBody>
      </p:sp>
      <p:pic>
        <p:nvPicPr>
          <p:cNvPr id="5" name="Picture 4" descr="\documentclass{article}&#10;\usepackage{amsmath}&#10;\pagestyle{empty}&#10;\begin{document}&#10;&#10;$\rm{NO_2+\gamma\rightarrow NO+O}$&#10;&#10;&#10;\end{document}" title="IguanaTex Bitmap Display">
            <a:extLst>
              <a:ext uri="{FF2B5EF4-FFF2-40B4-BE49-F238E27FC236}">
                <a16:creationId xmlns:a16="http://schemas.microsoft.com/office/drawing/2014/main" id="{3AED50C8-3898-4027-BCB5-0305F5AB137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2540000"/>
            <a:ext cx="3106134" cy="326400"/>
          </a:xfrm>
          <a:prstGeom prst="rect">
            <a:avLst/>
          </a:prstGeom>
        </p:spPr>
      </p:pic>
      <p:pic>
        <p:nvPicPr>
          <p:cNvPr id="9" name="Picture 8" descr="\documentclass{article}&#10;\usepackage{amsmath}&#10;\pagestyle{empty}&#10;\begin{document}&#10;&#10;$\rm{O+O_2\rightarrow O_3}$&#10;&#10;&#10;\end{document}" title="IguanaTex Bitmap Display">
            <a:extLst>
              <a:ext uri="{FF2B5EF4-FFF2-40B4-BE49-F238E27FC236}">
                <a16:creationId xmlns:a16="http://schemas.microsoft.com/office/drawing/2014/main" id="{72CBB543-BFAD-42F5-BC96-24992B1D96C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24" y="3160309"/>
            <a:ext cx="2077867" cy="307200"/>
          </a:xfrm>
          <a:prstGeom prst="rect">
            <a:avLst/>
          </a:prstGeom>
        </p:spPr>
      </p:pic>
      <p:pic>
        <p:nvPicPr>
          <p:cNvPr id="13" name="Picture 12" descr="\documentclass{article}&#10;\usepackage{amsmath}&#10;\pagestyle{empty}&#10;\begin{document}&#10;&#10;$\rm{O_3+NO\rightarrow NO_2+O_2}$&#10;&#10;&#10;\end{document}" title="IguanaTex Bitmap Display">
            <a:extLst>
              <a:ext uri="{FF2B5EF4-FFF2-40B4-BE49-F238E27FC236}">
                <a16:creationId xmlns:a16="http://schemas.microsoft.com/office/drawing/2014/main" id="{04FA2CB5-9A19-4B98-A59B-85695F1723B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309" y="3694094"/>
            <a:ext cx="3473067" cy="307200"/>
          </a:xfrm>
          <a:prstGeom prst="rect">
            <a:avLst/>
          </a:prstGeom>
        </p:spPr>
      </p:pic>
      <p:pic>
        <p:nvPicPr>
          <p:cNvPr id="17" name="Picture 16" descr="\documentclass{article}&#10;\usepackage{amsmath}&#10;\pagestyle{empty}&#10;\begin{document}&#10;&#10;$\rm{NO_2+ Hydrocarbon \rightarrow Toxic Stuff}$&#10;&#10;&#10;\end{document}" title="IguanaTex Bitmap Display">
            <a:extLst>
              <a:ext uri="{FF2B5EF4-FFF2-40B4-BE49-F238E27FC236}">
                <a16:creationId xmlns:a16="http://schemas.microsoft.com/office/drawing/2014/main" id="{4B668E64-22C2-4319-B712-1638C03D395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175" y="4435898"/>
            <a:ext cx="5294932" cy="322133"/>
          </a:xfrm>
          <a:prstGeom prst="rect">
            <a:avLst/>
          </a:prstGeom>
        </p:spPr>
      </p:pic>
      <p:pic>
        <p:nvPicPr>
          <p:cNvPr id="21" name="Picture 20" descr="\documentclass{article}&#10;\usepackage{amsmath}&#10;\pagestyle{empty}&#10;\begin{document}&#10;&#10;$\rm{NO+OxygenatedCompound\rightarrow NO_2+stuff}$&#10;&#10;&#10;\end{document}" title="IguanaTex Bitmap Display">
            <a:extLst>
              <a:ext uri="{FF2B5EF4-FFF2-40B4-BE49-F238E27FC236}">
                <a16:creationId xmlns:a16="http://schemas.microsoft.com/office/drawing/2014/main" id="{EBE63A4E-FA07-469F-BA33-D01E27224D4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1" y="5192635"/>
            <a:ext cx="6894933" cy="32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59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228C7-1488-493C-A6A0-1230AFD29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C29F1-D9A6-45CA-B8B5-788FB51BC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ToxicStuff</a:t>
            </a:r>
            <a:r>
              <a:rPr lang="en-US" dirty="0"/>
              <a:t> includes PANs, which are major respiratory irritants, mutagens and </a:t>
            </a:r>
            <a:r>
              <a:rPr lang="en-US" dirty="0" err="1"/>
              <a:t>carginogens</a:t>
            </a:r>
            <a:endParaRPr lang="en-US" dirty="0"/>
          </a:p>
          <a:p>
            <a:r>
              <a:rPr lang="en-US" dirty="0"/>
              <a:t>We don’t really care about the ‘stuff’ in the last reaction.</a:t>
            </a:r>
          </a:p>
        </p:txBody>
      </p:sp>
    </p:spTree>
    <p:extLst>
      <p:ext uri="{BB962C8B-B14F-4D97-AF65-F5344CB8AC3E}">
        <p14:creationId xmlns:p14="http://schemas.microsoft.com/office/powerpoint/2010/main" val="262254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Indoor air pollution: Carbon Monoxide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Carbon monoxide</a:t>
            </a:r>
          </a:p>
          <a:p>
            <a:pPr lvl="1"/>
            <a:r>
              <a:rPr lang="en-US" dirty="0" smtClean="0"/>
              <a:t>Exists in small amounts in the body and functions as a neurotransmitter</a:t>
            </a:r>
          </a:p>
          <a:p>
            <a:pPr lvl="1"/>
            <a:r>
              <a:rPr lang="en-US" dirty="0" smtClean="0"/>
              <a:t>Produced by incomplete combustion </a:t>
            </a:r>
          </a:p>
          <a:p>
            <a:pPr lvl="2"/>
            <a:r>
              <a:rPr lang="en-US" dirty="0" smtClean="0"/>
              <a:t>natural gas burning appliances</a:t>
            </a:r>
          </a:p>
          <a:p>
            <a:pPr lvl="2"/>
            <a:r>
              <a:rPr lang="en-US" dirty="0" smtClean="0"/>
              <a:t>Cars left running in garages</a:t>
            </a:r>
          </a:p>
          <a:p>
            <a:pPr lvl="1"/>
            <a:r>
              <a:rPr lang="en-US" dirty="0" smtClean="0"/>
              <a:t>Heavier than air</a:t>
            </a:r>
          </a:p>
          <a:p>
            <a:pPr lvl="1"/>
            <a:r>
              <a:rPr lang="en-US" dirty="0" smtClean="0"/>
              <a:t>Acutely toxic because it binds with hemoglobin, interfering with oxygen delivery</a:t>
            </a:r>
          </a:p>
          <a:p>
            <a:pPr lvl="1"/>
            <a:r>
              <a:rPr lang="en-US" dirty="0" smtClean="0"/>
              <a:t>Sometimes causes permanent hearing damage on acute or chronic exposure. There is no scientific consensus on the mechanism.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80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Indoor Air Pollution: VOCs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Glues used in furniture</a:t>
            </a:r>
          </a:p>
          <a:p>
            <a:r>
              <a:rPr lang="en-US" dirty="0" smtClean="0"/>
              <a:t>Solvents</a:t>
            </a:r>
          </a:p>
          <a:p>
            <a:r>
              <a:rPr lang="en-US" dirty="0" smtClean="0"/>
              <a:t>Paint</a:t>
            </a:r>
          </a:p>
          <a:p>
            <a:r>
              <a:rPr lang="en-US" dirty="0" smtClean="0"/>
              <a:t>Carpet, vinyl flooring</a:t>
            </a:r>
          </a:p>
          <a:p>
            <a:r>
              <a:rPr lang="en-US" dirty="0" smtClean="0"/>
              <a:t>Air fresheners</a:t>
            </a:r>
          </a:p>
        </p:txBody>
      </p:sp>
    </p:spTree>
    <p:extLst>
      <p:ext uri="{BB962C8B-B14F-4D97-AF65-F5344CB8AC3E}">
        <p14:creationId xmlns:p14="http://schemas.microsoft.com/office/powerpoint/2010/main" val="1687007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Indoor Air Pollution: Modern buildings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Modern buildings are very well sealed to improve insulation</a:t>
            </a:r>
          </a:p>
          <a:p>
            <a:r>
              <a:rPr lang="en-US" dirty="0" smtClean="0"/>
              <a:t>Allows for buildup of chemicals in the air</a:t>
            </a:r>
          </a:p>
          <a:p>
            <a:r>
              <a:rPr lang="en-US" dirty="0" smtClean="0"/>
              <a:t>No way for radon to escape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3681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.7357"/>
  <p:tag name="ORIGINALWIDTH" val="1434.571"/>
  <p:tag name="LATEXADDIN" val="\documentclass{article}&#10;\usepackage{amsmath}&#10;\pagestyle{empty}&#10;\begin{document}&#10;&#10;$\rm{CCl_2F_2}+\gamma \rightarrow Cl+CClF_2$&#10;&#10;&#10;\end{document}"/>
  <p:tag name="IGUANATEXSIZE" val="28"/>
  <p:tag name="IGUANATEXCURSOR" val="9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9865"/>
  <p:tag name="ORIGINALWIDTH" val="1130.859"/>
  <p:tag name="LATEXADDIN" val="\documentclass{article}&#10;\usepackage{amsmath}&#10;\pagestyle{empty}&#10;\begin{document}&#10;&#10;$\rm{O_3+Cl \rightarrow ClO+O_2}$&#10;&#10;&#10;\end{document}"/>
  <p:tag name="IGUANATEXSIZE" val="28"/>
  <p:tag name="IGUANATEXCURSOR" val="11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9865"/>
  <p:tag name="ORIGINALWIDTH" val="1202.1"/>
  <p:tag name="LATEXADDIN" val="\documentclass{article}&#10;\usepackage{amsmath}&#10;\pagestyle{empty}&#10;\begin{document}&#10;&#10;$\rm{ClO+O_3\rightarrow 2O_2+Cl}$&#10;&#10;&#10;\end{document}"/>
  <p:tag name="IGUANATEXSIZE" val="28"/>
  <p:tag name="IGUANATEXCURSOR" val="114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.7357"/>
  <p:tag name="ORIGINALWIDTH" val="1091.864"/>
  <p:tag name="LATEXADDIN" val="\documentclass{article}&#10;\usepackage{amsmath}&#10;\pagestyle{empty}&#10;\begin{document}&#10;&#10;$\rm{NO_2+\gamma\rightarrow NO+O}$&#10;&#10;&#10;\end{document}"/>
  <p:tag name="IGUANATEXSIZE" val="28"/>
  <p:tag name="IGUANATEXCURSOR" val="114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9865"/>
  <p:tag name="ORIGINALWIDTH" val="730.4087"/>
  <p:tag name="LATEXADDIN" val="\documentclass{article}&#10;\usepackage{amsmath}&#10;\pagestyle{empty}&#10;\begin{document}&#10;&#10;$\rm{O+O_2\rightarrow O_3}$&#10;&#10;&#10;\end{document}"/>
  <p:tag name="IGUANATEXSIZE" val="28"/>
  <p:tag name="IGUANATEXCURSOR" val="10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9865"/>
  <p:tag name="ORIGINALWIDTH" val="1220.847"/>
  <p:tag name="LATEXADDIN" val="\documentclass{article}&#10;\usepackage{amsmath}&#10;\pagestyle{empty}&#10;\begin{document}&#10;&#10;$\rm{O_3+NO\rightarrow NO_2+O_2}$&#10;&#10;&#10;\end{document}"/>
  <p:tag name="IGUANATEXSIZE" val="28"/>
  <p:tag name="IGUANATEXCURSOR" val="8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1861.267"/>
  <p:tag name="LATEXADDIN" val="\documentclass{article}&#10;\usepackage{amsmath}&#10;\pagestyle{empty}&#10;\begin{document}&#10;&#10;$\rm{NO_2+ Hydrocarbon \rightarrow Toxic Stuff}$&#10;&#10;&#10;\end{document}"/>
  <p:tag name="IGUANATEXSIZE" val="28"/>
  <p:tag name="IGUANATEXCURSOR" val="10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2423.697"/>
  <p:tag name="LATEXADDIN" val="\documentclass{article}&#10;\usepackage{amsmath}&#10;\pagestyle{empty}&#10;\begin{document}&#10;&#10;$\rm{NO+OxygenatedCompound\rightarrow NO_2+stuff}$&#10;&#10;&#10;\end{document}"/>
  <p:tag name="IGUANATEXSIZE" val="28"/>
  <p:tag name="IGUANATEXCURSOR" val="10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1671</TotalTime>
  <Words>464</Words>
  <Application>Microsoft Office PowerPoint</Application>
  <PresentationFormat>Widescreen</PresentationFormat>
  <Paragraphs>69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Air pollution</vt:lpstr>
      <vt:lpstr>Lead in gas</vt:lpstr>
      <vt:lpstr>Acid rain</vt:lpstr>
      <vt:lpstr>CFCs (image: pubchem)</vt:lpstr>
      <vt:lpstr>CFC ozone breakdown details</vt:lpstr>
      <vt:lpstr>Replacing CFCs: HCFCs and HFCs</vt:lpstr>
      <vt:lpstr>Replacing HCFCs and HFCs</vt:lpstr>
      <vt:lpstr>Sulfurous smog (aka London Type)</vt:lpstr>
      <vt:lpstr>Photochemical Smog (aka Angeles Type)</vt:lpstr>
      <vt:lpstr>Some notes</vt:lpstr>
      <vt:lpstr>Indoor air pollution: Carbon Monoxide</vt:lpstr>
      <vt:lpstr>Indoor Air Pollution: VOCs</vt:lpstr>
      <vt:lpstr>Indoor Air Pollution: Modern buildings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 pollution</dc:title>
  <dc:creator>Jesse Nims</dc:creator>
  <cp:lastModifiedBy>Jesse Nims</cp:lastModifiedBy>
  <cp:revision>4</cp:revision>
  <dcterms:created xsi:type="dcterms:W3CDTF">2022-04-03T19:35:56Z</dcterms:created>
  <dcterms:modified xsi:type="dcterms:W3CDTF">2022-04-05T16:55:42Z</dcterms:modified>
</cp:coreProperties>
</file>