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2" r:id="rId4"/>
    <p:sldId id="286" r:id="rId5"/>
    <p:sldId id="282" r:id="rId6"/>
    <p:sldId id="260" r:id="rId7"/>
    <p:sldId id="261" r:id="rId8"/>
    <p:sldId id="267" r:id="rId9"/>
    <p:sldId id="265" r:id="rId10"/>
    <p:sldId id="264" r:id="rId11"/>
    <p:sldId id="284" r:id="rId12"/>
    <p:sldId id="285" r:id="rId13"/>
    <p:sldId id="280" r:id="rId14"/>
    <p:sldId id="263" r:id="rId15"/>
    <p:sldId id="278" r:id="rId16"/>
    <p:sldId id="268" r:id="rId17"/>
    <p:sldId id="269" r:id="rId18"/>
    <p:sldId id="283" r:id="rId19"/>
    <p:sldId id="270" r:id="rId20"/>
    <p:sldId id="274" r:id="rId21"/>
    <p:sldId id="279" r:id="rId22"/>
    <p:sldId id="277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6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4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1976-771F-4911-AE4C-D0C80AF39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E8A4D-92F9-4645-ACF0-3A10762D2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53D00-80CC-4762-AB87-AD054A2C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83F4B-F957-48C2-8F74-2B5546D6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2B92B-B1D3-4371-97C2-56A7269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3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96BF-D964-4E75-930A-01E9CF4B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243EB-25C8-4B20-8C64-52F6CB0F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385A4-0982-4A33-84E8-CD1D1D0CE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5A439-EBB8-48B7-AF9E-30AC2FF9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DA0A-8F0D-4619-917B-035F688F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2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BFD1-2224-442C-BA7A-E9509CD1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98BBF-49B5-4987-9CB4-A84AFC1B8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C21F3-5B8A-46AC-839D-A33EDB56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48C38-0261-4962-824F-CA5BECD0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B18F-BD95-41E7-84DB-58382975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21E5-F877-4E54-9D38-49F64E5F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570B-1EA0-459E-A962-3C8F15CB8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68E1F-A0CA-4BCA-A051-EB591C4EB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721E3-9383-4303-BEF1-497467F4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5AAF-9D5F-49EC-B7A2-7BBA0935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BD4BF-C65F-4F91-A129-6E7AB4FC9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4025-66AF-44ED-BFA3-CAA004F4A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1FA29-D88F-493E-8447-235105A41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453326-44FF-43BE-B30C-D680E342D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B77DAC-1A9D-46C7-9A69-7EE04DF3D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321A6-785F-4FC8-AE68-2A7A41A94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CC737-D8D3-40ED-B8C4-528EC3C8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C16FF-3E97-4DF3-B913-65B2D8F9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E66B34-43FA-48E3-B8D9-72D00D4E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6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FB18-2E56-44BD-8334-022FC901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DB25BF-E1EB-4084-AC40-E93E0D62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F992B-7912-440B-9E83-22998A75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98D23-E214-41A0-9F6B-975D6897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2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85B7A-0706-4B52-9F2B-95D1EC584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903B92-498F-4502-9481-96A2C949A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56C8B-0D38-4782-B276-F95ED768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4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8866-AF70-4957-A57D-40DCA623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DA7B1-52F9-4C7E-BD54-994FC9ABC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F6B1-E010-49E0-88E7-D923FD7D3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5F472-74F2-44A0-AE1F-2A4A805C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ED5F1-B7DA-4762-8BF5-4250D910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C23D2-AAD7-4889-82E8-C33A293D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5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4A1B-84FD-4EA6-B1A6-14F463DB5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8604A-D7DE-41DA-9F6D-C0D844AD6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52CF7-ADC9-4DF4-B770-933BDB342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730F6-CDB9-45D3-A5A6-7B985787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862A1-F1DF-41F8-B6CD-DB186348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CB8F9-DFC4-46D2-8284-8551F644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559D-8062-42F9-BE48-9E53EA66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6C3FD-8A92-4866-B83B-D27F6A5B9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17E83-FAF1-42BC-A0F0-585C834B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06EF3-420A-412A-9BF1-824A5FF19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AAB36-64C8-4CDA-8DAA-28C54EE8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9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854266-8C9E-41BF-A5AA-484E9F733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08A7-618B-4852-B8BF-462F9F4FE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7553-3529-437F-B3D2-4832E04FF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BBF2-FFD4-4020-9548-2D49EE6B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E399F-0E4E-4EB8-B8FE-84B539D1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5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D22644-D480-4659-A4C4-86011C3D4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9FFE5-91EE-4CBA-AA0E-770F54CF5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DC28F-7921-4D38-B100-F24674524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8ECCE-303B-40B2-BB1D-E0747CC2D80E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B7A1-7FF8-4C23-875E-73423CC7A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E487-2B91-4987-8B8A-8FEF9AC53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1486-9884-45D0-A9D3-7B78F911A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Population Dynamics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64D90-D852-4F5C-8595-442A0BD77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0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D750-A891-4D21-A1A5-8FD1D15D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simplest model of population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09631-669F-4C76-9703-4043B5C9E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Exponential function</a:t>
            </a:r>
          </a:p>
          <a:p>
            <a:endParaRPr lang="en-US" dirty="0"/>
          </a:p>
        </p:txBody>
      </p:sp>
      <p:pic>
        <p:nvPicPr>
          <p:cNvPr id="9" name="Picture 8" descr="\documentclass{article}&#10;\usepackage{amsmath}&#10;\pagestyle{empty}&#10;\begin{document}&#10;$$P=P_{_0}e^{rt}$$&#10;&#10;&#10;&#10;\end{document}" title="IguanaTex Bitmap Display">
            <a:extLst>
              <a:ext uri="{FF2B5EF4-FFF2-40B4-BE49-F238E27FC236}">
                <a16:creationId xmlns:a16="http://schemas.microsoft.com/office/drawing/2014/main" id="{720CC234-2725-4E20-8BFB-A95815D202B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89" y="2396932"/>
            <a:ext cx="1518933" cy="3946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846C89-F0B2-4B8A-A00F-8B856E318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10" y="2691227"/>
            <a:ext cx="4359869" cy="252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7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26BA-6251-48F7-AABA-BBB3E724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population growth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363E0-6FAF-426F-BD7E-A7890AF11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blank: time to think!</a:t>
            </a:r>
          </a:p>
        </p:txBody>
      </p:sp>
    </p:spTree>
    <p:extLst>
      <p:ext uri="{BB962C8B-B14F-4D97-AF65-F5344CB8AC3E}">
        <p14:creationId xmlns:p14="http://schemas.microsoft.com/office/powerpoint/2010/main" val="3276807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46C5F-0C74-8778-94B0-37B2830FA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11CD2-745A-9E88-D8A5-457AC92D0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Density Dependent</a:t>
            </a:r>
          </a:p>
          <a:p>
            <a:pPr lvl="1"/>
            <a:r>
              <a:rPr lang="en-US" dirty="0"/>
              <a:t>Disease</a:t>
            </a:r>
          </a:p>
          <a:p>
            <a:pPr lvl="1"/>
            <a:r>
              <a:rPr lang="en-US" dirty="0"/>
              <a:t>Resource availability</a:t>
            </a:r>
          </a:p>
          <a:p>
            <a:r>
              <a:rPr lang="en-US" dirty="0"/>
              <a:t>Density independent</a:t>
            </a:r>
          </a:p>
          <a:p>
            <a:pPr lvl="1"/>
            <a:r>
              <a:rPr lang="en-US" dirty="0"/>
              <a:t>Droughts/floods</a:t>
            </a:r>
          </a:p>
          <a:p>
            <a:pPr lvl="1"/>
            <a:r>
              <a:rPr lang="en-US" dirty="0"/>
              <a:t>Earthquakes</a:t>
            </a:r>
          </a:p>
        </p:txBody>
      </p:sp>
    </p:spTree>
    <p:extLst>
      <p:ext uri="{BB962C8B-B14F-4D97-AF65-F5344CB8AC3E}">
        <p14:creationId xmlns:p14="http://schemas.microsoft.com/office/powerpoint/2010/main" val="165168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3FB9-3F08-6281-0F5E-736D4786A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A669C-4494-5E5A-03A8-8A2CEA30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blank: discussion and explanation</a:t>
            </a:r>
          </a:p>
        </p:txBody>
      </p:sp>
    </p:spTree>
    <p:extLst>
      <p:ext uri="{BB962C8B-B14F-4D97-AF65-F5344CB8AC3E}">
        <p14:creationId xmlns:p14="http://schemas.microsoft.com/office/powerpoint/2010/main" val="390276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1235-C687-49F5-ADCE-823A15EF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5201B-ABD4-4E3C-B27C-5C50BDCE8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 selected species prioritize rapid reproduction (</a:t>
            </a:r>
            <a:r>
              <a:rPr lang="en-US" dirty="0" err="1"/>
              <a:t>ie</a:t>
            </a:r>
            <a:r>
              <a:rPr lang="en-US" dirty="0"/>
              <a:t> high r value in the last equation)</a:t>
            </a:r>
          </a:p>
          <a:p>
            <a:r>
              <a:rPr lang="en-US" dirty="0"/>
              <a:t>Some typical characteristics of r-selected species</a:t>
            </a:r>
          </a:p>
          <a:p>
            <a:pPr lvl="1"/>
            <a:r>
              <a:rPr lang="en-US" dirty="0"/>
              <a:t>Usually small</a:t>
            </a:r>
          </a:p>
          <a:p>
            <a:pPr lvl="1"/>
            <a:r>
              <a:rPr lang="en-US" dirty="0"/>
              <a:t>Reach sexual maturity quickly</a:t>
            </a:r>
          </a:p>
          <a:p>
            <a:pPr lvl="1"/>
            <a:r>
              <a:rPr lang="en-US" dirty="0"/>
              <a:t>Many offspring per pregnancy</a:t>
            </a:r>
          </a:p>
          <a:p>
            <a:pPr lvl="1"/>
            <a:r>
              <a:rPr lang="en-US" dirty="0"/>
              <a:t>Little parental care for newborns</a:t>
            </a:r>
          </a:p>
          <a:p>
            <a:pPr lvl="1"/>
            <a:r>
              <a:rPr lang="en-US" dirty="0"/>
              <a:t>Short life span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494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77C8-1DA9-4D9D-9E47-2433062B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4081B-CE6C-456C-A93B-B6F953032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 selected species have low intrinsic growth rates</a:t>
            </a:r>
          </a:p>
          <a:p>
            <a:r>
              <a:rPr lang="en-US" dirty="0"/>
              <a:t>Some typical characteristics of k selected species</a:t>
            </a:r>
          </a:p>
          <a:p>
            <a:pPr lvl="1"/>
            <a:r>
              <a:rPr lang="en-US" dirty="0"/>
              <a:t>Larger</a:t>
            </a:r>
          </a:p>
          <a:p>
            <a:pPr lvl="1"/>
            <a:r>
              <a:rPr lang="en-US" dirty="0"/>
              <a:t>Slow to mature</a:t>
            </a:r>
          </a:p>
          <a:p>
            <a:pPr lvl="1"/>
            <a:r>
              <a:rPr lang="en-US" dirty="0"/>
              <a:t>Substantial parental care</a:t>
            </a:r>
          </a:p>
          <a:p>
            <a:pPr lvl="1"/>
            <a:r>
              <a:rPr lang="en-US" dirty="0"/>
              <a:t>Low numbers of offspring per pregnancy</a:t>
            </a:r>
          </a:p>
          <a:p>
            <a:pPr lvl="1"/>
            <a:r>
              <a:rPr lang="en-US" dirty="0"/>
              <a:t>Long life span</a:t>
            </a:r>
          </a:p>
        </p:txBody>
      </p:sp>
    </p:spTree>
    <p:extLst>
      <p:ext uri="{BB962C8B-B14F-4D97-AF65-F5344CB8AC3E}">
        <p14:creationId xmlns:p14="http://schemas.microsoft.com/office/powerpoint/2010/main" val="396260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CF2A-4997-4AC8-8935-ABDBD84D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67C9C-42A3-4E36-BD41-F5B2E8A5E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wrong with an exponential growth model?</a:t>
            </a:r>
          </a:p>
        </p:txBody>
      </p:sp>
    </p:spTree>
    <p:extLst>
      <p:ext uri="{BB962C8B-B14F-4D97-AF65-F5344CB8AC3E}">
        <p14:creationId xmlns:p14="http://schemas.microsoft.com/office/powerpoint/2010/main" val="324575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71EC9-1A26-4B6C-A662-C043D8EF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models of population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02850-F001-42C2-B810-81CAD597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growth describes what happens to k selected species well</a:t>
            </a:r>
          </a:p>
          <a:p>
            <a:pPr lvl="1"/>
            <a:r>
              <a:rPr lang="en-US" dirty="0"/>
              <a:t>Takes into account that any species will eventually use all resources available to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198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51AB0-24AB-4C86-BC43-C111ABF0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57F36-C82F-4269-872C-A59A7B521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Models and simulations…</a:t>
            </a:r>
          </a:p>
        </p:txBody>
      </p:sp>
    </p:spTree>
    <p:extLst>
      <p:ext uri="{BB962C8B-B14F-4D97-AF65-F5344CB8AC3E}">
        <p14:creationId xmlns:p14="http://schemas.microsoft.com/office/powerpoint/2010/main" val="334189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7BEE-BD28-E661-7EA7-71D171DC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E8E12-8C0C-6C9A-B015-437C8BEF5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multiple separate populations will exist that are separated spatially with weak interconnections</a:t>
            </a:r>
          </a:p>
          <a:p>
            <a:r>
              <a:rPr lang="en-US" dirty="0"/>
              <a:t>Regions of connection are called corridors</a:t>
            </a:r>
          </a:p>
          <a:p>
            <a:r>
              <a:rPr lang="en-US" dirty="0"/>
              <a:t>The whole population is referred to as a metapopulation</a:t>
            </a:r>
          </a:p>
          <a:p>
            <a:r>
              <a:rPr lang="en-US" dirty="0"/>
              <a:t>How will metapopulations behave?</a:t>
            </a:r>
          </a:p>
        </p:txBody>
      </p:sp>
    </p:spTree>
    <p:extLst>
      <p:ext uri="{BB962C8B-B14F-4D97-AF65-F5344CB8AC3E}">
        <p14:creationId xmlns:p14="http://schemas.microsoft.com/office/powerpoint/2010/main" val="1977555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243F-80CE-75AA-4A1A-9FC32E52A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20373-31F4-E9E8-F22B-2CE24D17B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species compete for the same resource</a:t>
            </a:r>
          </a:p>
          <a:p>
            <a:r>
              <a:rPr lang="en-US" dirty="0"/>
              <a:t>What happens?</a:t>
            </a:r>
          </a:p>
          <a:p>
            <a:r>
              <a:rPr lang="en-US" dirty="0"/>
              <a:t>Simulation!</a:t>
            </a:r>
          </a:p>
        </p:txBody>
      </p:sp>
    </p:spTree>
    <p:extLst>
      <p:ext uri="{BB962C8B-B14F-4D97-AF65-F5344CB8AC3E}">
        <p14:creationId xmlns:p14="http://schemas.microsoft.com/office/powerpoint/2010/main" val="1021653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27E3-1D66-805B-8CA5-AF434207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partitioning: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5E6DA-3A70-6286-90E0-2A81ECA65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one species is much better at acquiring the resource, the other species will tend to evolve away from needing it (or die out)</a:t>
            </a:r>
          </a:p>
          <a:p>
            <a:r>
              <a:rPr lang="en-US" dirty="0"/>
              <a:t>If the species are relatively equal, both species may evolve to avoid sharing the resource, but this may be overwhelmed by other selection pressures</a:t>
            </a:r>
          </a:p>
        </p:txBody>
      </p:sp>
    </p:spTree>
    <p:extLst>
      <p:ext uri="{BB962C8B-B14F-4D97-AF65-F5344CB8AC3E}">
        <p14:creationId xmlns:p14="http://schemas.microsoft.com/office/powerpoint/2010/main" val="471864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B07A-4F88-481C-8012-3AAD195DC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Survivorship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9DFA6-0956-402C-982B-4205C8DE4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1: Most individuals survive to close to the maximum age</a:t>
            </a:r>
          </a:p>
          <a:p>
            <a:r>
              <a:rPr lang="en-US" dirty="0"/>
              <a:t>Type 2: A relatively constant fraction of individuals die in each age range</a:t>
            </a:r>
          </a:p>
          <a:p>
            <a:r>
              <a:rPr lang="en-US" dirty="0"/>
              <a:t>Type 3: Most individuals die very young, with a very small fraction reaching adulthood. A relatively large fraction of those that reach adulthood tend to persist into old age.</a:t>
            </a:r>
          </a:p>
          <a:p>
            <a:endParaRPr lang="en-US" dirty="0"/>
          </a:p>
          <a:p>
            <a:r>
              <a:rPr lang="en-US" dirty="0"/>
              <a:t>What are some examples of species that might have each type?</a:t>
            </a:r>
          </a:p>
        </p:txBody>
      </p:sp>
    </p:spTree>
    <p:extLst>
      <p:ext uri="{BB962C8B-B14F-4D97-AF65-F5344CB8AC3E}">
        <p14:creationId xmlns:p14="http://schemas.microsoft.com/office/powerpoint/2010/main" val="1791872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3EEB-5705-E2EA-427E-7F7E9E3E6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283"/>
          </a:xfrm>
        </p:spPr>
        <p:txBody>
          <a:bodyPr>
            <a:normAutofit/>
          </a:bodyPr>
          <a:lstStyle/>
          <a:p>
            <a:r>
              <a:rPr lang="en-US" sz="1600" dirty="0"/>
              <a:t>Image: Population demography, </a:t>
            </a:r>
            <a:r>
              <a:rPr lang="en-US" sz="1600" dirty="0" err="1"/>
              <a:t>openstax</a:t>
            </a:r>
            <a:br>
              <a:rPr lang="en-US" sz="1600" dirty="0"/>
            </a:br>
            <a:r>
              <a:rPr lang="en-US" sz="1600" dirty="0"/>
              <a:t>https://openstax.org/books/biology/pages/45-1-population-demography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373CC8-79DD-065D-A05B-DA95A380E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58" y="1465625"/>
            <a:ext cx="8085884" cy="4351338"/>
          </a:xfrm>
        </p:spPr>
      </p:pic>
    </p:spTree>
    <p:extLst>
      <p:ext uri="{BB962C8B-B14F-4D97-AF65-F5344CB8AC3E}">
        <p14:creationId xmlns:p14="http://schemas.microsoft.com/office/powerpoint/2010/main" val="2244591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Ideal</a:t>
            </a:r>
          </a:p>
          <a:p>
            <a:pPr lvl="1"/>
            <a:r>
              <a:rPr lang="en-US" dirty="0"/>
              <a:t>Economically: slightly above replacement</a:t>
            </a:r>
          </a:p>
          <a:p>
            <a:pPr lvl="1"/>
            <a:r>
              <a:rPr lang="en-US" dirty="0"/>
              <a:t>Sustainability: at or below replacement</a:t>
            </a:r>
          </a:p>
        </p:txBody>
      </p:sp>
    </p:spTree>
    <p:extLst>
      <p:ext uri="{BB962C8B-B14F-4D97-AF65-F5344CB8AC3E}">
        <p14:creationId xmlns:p14="http://schemas.microsoft.com/office/powerpoint/2010/main" val="2576849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 structure diagrams</a:t>
            </a:r>
          </a:p>
        </p:txBody>
      </p:sp>
      <p:pic>
        <p:nvPicPr>
          <p:cNvPr id="2050" name="Picture 2" descr="Environmental Science: Predicting Population Changes Using Age Structure  Diagr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18425"/>
            <a:ext cx="4581525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31E820-354A-83C8-C030-079B6F9A3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600" y="1453551"/>
            <a:ext cx="5239674" cy="4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36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A0833-4343-9DC5-2D8C-2665EB13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Note: Male to female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8F7DA-CA60-5CAA-0712-9AAF7A346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Slightly higher fraction of babies are male in nearly all countries. For older people, there is a strong female skew in most countries. Why?</a:t>
            </a:r>
          </a:p>
        </p:txBody>
      </p:sp>
    </p:spTree>
    <p:extLst>
      <p:ext uri="{BB962C8B-B14F-4D97-AF65-F5344CB8AC3E}">
        <p14:creationId xmlns:p14="http://schemas.microsoft.com/office/powerpoint/2010/main" val="4257541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evolution of Birth and Death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91" y="1440873"/>
            <a:ext cx="10873509" cy="4736090"/>
          </a:xfrm>
        </p:spPr>
        <p:txBody>
          <a:bodyPr/>
          <a:lstStyle/>
          <a:p>
            <a:r>
              <a:rPr lang="en-US" dirty="0"/>
              <a:t>Pre-industrial: High birth, high death</a:t>
            </a:r>
          </a:p>
          <a:p>
            <a:r>
              <a:rPr lang="en-US" dirty="0"/>
              <a:t>Industrialization: Rapidly lowering death, flat-</a:t>
            </a:r>
            <a:r>
              <a:rPr lang="en-US" dirty="0" err="1"/>
              <a:t>ish</a:t>
            </a:r>
            <a:r>
              <a:rPr lang="en-US" dirty="0"/>
              <a:t> birth</a:t>
            </a:r>
          </a:p>
          <a:p>
            <a:r>
              <a:rPr lang="en-US" dirty="0"/>
              <a:t>Industrialized: Low death, lowering birth</a:t>
            </a:r>
          </a:p>
          <a:p>
            <a:r>
              <a:rPr lang="en-US" dirty="0"/>
              <a:t>Post-industrial: low birth, low death</a:t>
            </a:r>
          </a:p>
          <a:p>
            <a:endParaRPr lang="en-US" dirty="0"/>
          </a:p>
          <a:p>
            <a:r>
              <a:rPr lang="en-US" dirty="0"/>
              <a:t>Image: Layton Field, MSM university</a:t>
            </a:r>
          </a:p>
        </p:txBody>
      </p:sp>
      <p:pic>
        <p:nvPicPr>
          <p:cNvPr id="1026" name="Picture 2" descr="https://player.slideplayer.com/31/9623696/data/images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57" y="2786063"/>
            <a:ext cx="545782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73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Slowing population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Forced sterilization: India, China…</a:t>
            </a:r>
          </a:p>
          <a:p>
            <a:pPr lvl="1"/>
            <a:r>
              <a:rPr lang="en-US" dirty="0"/>
              <a:t>India: 1970s/80s with full financial support from the World Bank</a:t>
            </a:r>
          </a:p>
          <a:p>
            <a:pPr lvl="1"/>
            <a:r>
              <a:rPr lang="en-US" dirty="0"/>
              <a:t>China: Mostly on minority groups… some have called it genocide</a:t>
            </a:r>
          </a:p>
          <a:p>
            <a:r>
              <a:rPr lang="en-US" dirty="0"/>
              <a:t>Incentivized sterilization: India, China…</a:t>
            </a:r>
          </a:p>
          <a:p>
            <a:r>
              <a:rPr lang="en-US" dirty="0"/>
              <a:t>Education and Birth Control: India, Japan, USA, Europe…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0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89F00-5C5F-B0F1-63E2-8266B7EFC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Population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9D5C-9056-8780-E430-4C28AA62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“Do it for Denmark” and “Do it for Mom” (Denmark, 2014 and 2015)</a:t>
            </a:r>
          </a:p>
          <a:p>
            <a:pPr lvl="1"/>
            <a:r>
              <a:rPr lang="en-US" dirty="0"/>
              <a:t>Promote romantic getaways for young couples and generally encourage having kids</a:t>
            </a:r>
          </a:p>
          <a:p>
            <a:pPr lvl="1"/>
            <a:r>
              <a:rPr lang="en-US" dirty="0"/>
              <a:t>Questionable success (small, short increase)</a:t>
            </a:r>
          </a:p>
          <a:p>
            <a:r>
              <a:rPr lang="en-US" dirty="0"/>
              <a:t>Tax credits for pregnant moms and childbirths (USA, 2023-ongoing)</a:t>
            </a:r>
          </a:p>
          <a:p>
            <a:pPr lvl="1"/>
            <a:r>
              <a:rPr lang="en-US" dirty="0"/>
              <a:t>Birth rate is still decreasing, maybe slightly slower based on 2024.</a:t>
            </a:r>
          </a:p>
          <a:p>
            <a:pPr lvl="1"/>
            <a:r>
              <a:rPr lang="en-US" dirty="0"/>
              <a:t>Some have argued that $2000 is too small to be meaningful</a:t>
            </a:r>
          </a:p>
          <a:p>
            <a:r>
              <a:rPr lang="en-US" dirty="0"/>
              <a:t>Everything they can think of (Japan, 2010ish onward)</a:t>
            </a:r>
          </a:p>
          <a:p>
            <a:pPr lvl="1"/>
            <a:r>
              <a:rPr lang="en-US" dirty="0"/>
              <a:t>Direct financial support for most families with kids</a:t>
            </a:r>
          </a:p>
          <a:p>
            <a:pPr lvl="1"/>
            <a:r>
              <a:rPr lang="en-US" dirty="0"/>
              <a:t>Requiring better maternity/paternity leave policies</a:t>
            </a:r>
          </a:p>
          <a:p>
            <a:pPr lvl="1"/>
            <a:r>
              <a:rPr lang="en-US" dirty="0"/>
              <a:t>Childbirth and education cost reimbursement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6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Ecological Footprint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much land is required to sustain some entity (individual, country, city…). </a:t>
            </a:r>
          </a:p>
          <a:p>
            <a:pPr lvl="1"/>
            <a:r>
              <a:rPr lang="en-US" dirty="0"/>
              <a:t>In the calculation, the land is assumed to be the global average productivity, and the land is assumed to take exactly as much damage as can be repaired</a:t>
            </a:r>
          </a:p>
          <a:p>
            <a:r>
              <a:rPr lang="en-US" dirty="0"/>
              <a:t>Ecological footprint by Country: https://worldpopulationreview.com/country-rankings/ecological-footprint-by-country</a:t>
            </a:r>
          </a:p>
        </p:txBody>
      </p:sp>
    </p:spTree>
    <p:extLst>
      <p:ext uri="{BB962C8B-B14F-4D97-AF65-F5344CB8AC3E}">
        <p14:creationId xmlns:p14="http://schemas.microsoft.com/office/powerpoint/2010/main" val="1893279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7684"/>
          </a:xfrm>
        </p:spPr>
        <p:txBody>
          <a:bodyPr>
            <a:normAutofit/>
          </a:bodyPr>
          <a:lstStyle/>
          <a:p>
            <a:r>
              <a:rPr lang="en-US" dirty="0"/>
              <a:t>A city has a surplus of deer that are eating too many farmed crops. What should the city do?</a:t>
            </a:r>
          </a:p>
          <a:p>
            <a:r>
              <a:rPr lang="en-US" dirty="0"/>
              <a:t>The USA has one of the highest ecological footprints in the world. What, if anything should be done about this?</a:t>
            </a:r>
          </a:p>
          <a:p>
            <a:r>
              <a:rPr lang="en-US" dirty="0"/>
              <a:t>You are interested in the effect of increasing elevation on species diversity.</a:t>
            </a:r>
          </a:p>
          <a:p>
            <a:pPr lvl="1"/>
            <a:r>
              <a:rPr lang="en-US" dirty="0"/>
              <a:t>What would you hypothesize the relationship to be and why?</a:t>
            </a:r>
          </a:p>
          <a:p>
            <a:pPr lvl="1"/>
            <a:r>
              <a:rPr lang="en-US" dirty="0"/>
              <a:t>How would you test your hypothesis?</a:t>
            </a:r>
          </a:p>
          <a:p>
            <a:pPr lvl="1"/>
            <a:r>
              <a:rPr lang="en-US" dirty="0"/>
              <a:t>What would be some confounding variables?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31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.7327"/>
  <p:tag name="ORIGINALWIDTH" val="533.9332"/>
  <p:tag name="LATEXADDIN" val="\documentclass{article}&#10;\usepackage{amsmath}&#10;\pagestyle{empty}&#10;\begin{document}&#10;$$P=P_{_0}e^{rt}$$&#10;&#10;&#10;&#10;\end{document}"/>
  <p:tag name="IGUANATEXSIZE" val="28"/>
  <p:tag name="IGUANATEXCURSOR" val="9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4228</TotalTime>
  <Words>770</Words>
  <Application>Microsoft Office PowerPoint</Application>
  <PresentationFormat>Widescreen</PresentationFormat>
  <Paragraphs>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Population Dynamics</vt:lpstr>
      <vt:lpstr>The simplest model of population growth</vt:lpstr>
      <vt:lpstr>Influences on population growth rates</vt:lpstr>
      <vt:lpstr>Density dependence</vt:lpstr>
      <vt:lpstr>Logistic growth</vt:lpstr>
      <vt:lpstr>r selection</vt:lpstr>
      <vt:lpstr>k selection</vt:lpstr>
      <vt:lpstr>Problems with the model</vt:lpstr>
      <vt:lpstr>Better models of population growth</vt:lpstr>
      <vt:lpstr>Population Dynamics</vt:lpstr>
      <vt:lpstr>Metapopulations</vt:lpstr>
      <vt:lpstr>Resource partitioning</vt:lpstr>
      <vt:lpstr>Resource partitioning: cases</vt:lpstr>
      <vt:lpstr>Survivorship curves</vt:lpstr>
      <vt:lpstr>Image: Population demography, openstax https://openstax.org/books/biology/pages/45-1-population-demography</vt:lpstr>
      <vt:lpstr>Human population</vt:lpstr>
      <vt:lpstr>Age structure diagrams</vt:lpstr>
      <vt:lpstr>Side Note: Male to female ratio</vt:lpstr>
      <vt:lpstr>Time evolution of Birth and Death rates</vt:lpstr>
      <vt:lpstr>Slowing population growth</vt:lpstr>
      <vt:lpstr>Increasing Population Growth</vt:lpstr>
      <vt:lpstr>Ecological Footprint</vt:lpstr>
      <vt:lpstr>Seminar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Complicated Points From Previous Chapters</dc:title>
  <dc:creator>Jesse Nims</dc:creator>
  <cp:lastModifiedBy>Jesse Nims</cp:lastModifiedBy>
  <cp:revision>46</cp:revision>
  <dcterms:created xsi:type="dcterms:W3CDTF">2022-01-30T18:31:23Z</dcterms:created>
  <dcterms:modified xsi:type="dcterms:W3CDTF">2025-08-10T20:37:09Z</dcterms:modified>
</cp:coreProperties>
</file>