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4" r:id="rId3"/>
    <p:sldId id="267" r:id="rId4"/>
    <p:sldId id="284" r:id="rId5"/>
    <p:sldId id="265" r:id="rId6"/>
    <p:sldId id="281" r:id="rId7"/>
    <p:sldId id="282" r:id="rId8"/>
    <p:sldId id="279" r:id="rId9"/>
    <p:sldId id="280" r:id="rId10"/>
    <p:sldId id="283" r:id="rId11"/>
    <p:sldId id="266" r:id="rId12"/>
    <p:sldId id="270" r:id="rId13"/>
    <p:sldId id="272" r:id="rId14"/>
    <p:sldId id="274" r:id="rId15"/>
    <p:sldId id="273" r:id="rId16"/>
    <p:sldId id="275" r:id="rId17"/>
    <p:sldId id="276" r:id="rId18"/>
    <p:sldId id="285" r:id="rId19"/>
    <p:sldId id="289" r:id="rId20"/>
    <p:sldId id="286" r:id="rId21"/>
    <p:sldId id="277" r:id="rId22"/>
    <p:sldId id="287" r:id="rId23"/>
    <p:sldId id="288" r:id="rId24"/>
    <p:sldId id="290" r:id="rId25"/>
    <p:sldId id="271" r:id="rId26"/>
    <p:sldId id="27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2" d="100"/>
          <a:sy n="132" d="100"/>
        </p:scale>
        <p:origin x="145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BB2B2-734F-7FBC-DA8F-D0B039EE89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C753B-72A5-1EA5-1E03-5E6AA6A72B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AD2C10-D88B-F46E-0BDD-8C15281DB44E}"/>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5" name="Footer Placeholder 4">
            <a:extLst>
              <a:ext uri="{FF2B5EF4-FFF2-40B4-BE49-F238E27FC236}">
                <a16:creationId xmlns:a16="http://schemas.microsoft.com/office/drawing/2014/main" id="{88683E8D-AF82-7BDF-94CA-3F1A5406A7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6B1EE0-0CB0-3EA1-332D-C142F4981E23}"/>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2014986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971FB-FD72-D5AA-F274-1B0A766DF2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F1159A-D168-393D-2763-1C70D7D524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54D625-5DE9-A4F2-D409-5924EB028962}"/>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5" name="Footer Placeholder 4">
            <a:extLst>
              <a:ext uri="{FF2B5EF4-FFF2-40B4-BE49-F238E27FC236}">
                <a16:creationId xmlns:a16="http://schemas.microsoft.com/office/drawing/2014/main" id="{10D6B610-A765-7C11-E97C-30D0D03547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40F647-2B62-25CA-DF85-97C1FF16AAE4}"/>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1276285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8C109-9EA1-FEA7-DB98-7DB9C2CC88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D807C8-1951-E7BF-0101-7A3B5C6D97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F0A303-0AAD-E92C-71A3-DFD42BD578A9}"/>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5" name="Footer Placeholder 4">
            <a:extLst>
              <a:ext uri="{FF2B5EF4-FFF2-40B4-BE49-F238E27FC236}">
                <a16:creationId xmlns:a16="http://schemas.microsoft.com/office/drawing/2014/main" id="{A04ABE2E-063E-1177-5AAB-6C84D92F9F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3CDF14-8334-3508-3C48-52734E2B2DE4}"/>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2392502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0C190-8C0D-008C-B330-4FC27B6639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6E8E2-670C-0931-0A61-159AEDD8AA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B40FD0-0D5E-8047-96FC-28A4B6F61E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00C068-5AF9-1FCF-B10A-7C300F8B6551}"/>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6" name="Footer Placeholder 5">
            <a:extLst>
              <a:ext uri="{FF2B5EF4-FFF2-40B4-BE49-F238E27FC236}">
                <a16:creationId xmlns:a16="http://schemas.microsoft.com/office/drawing/2014/main" id="{32EABFAD-14FD-ADC0-A6B4-7782DC718D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CA1FCD-809D-DE58-DBAE-2161B93CBE00}"/>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3143375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A8BF-C3AA-79C5-EFA6-EF8A36B6E4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0AE137-26AA-9B4A-9605-0F461026E2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87384B-1771-6428-06D4-58F677540C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1B8B8-F4E4-416D-0AC4-25BFE9D3EE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B7D08C-ED14-FA86-E1B5-3968ECFEEC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078DFA-5404-FFD5-7D92-07C1446A6286}"/>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8" name="Footer Placeholder 7">
            <a:extLst>
              <a:ext uri="{FF2B5EF4-FFF2-40B4-BE49-F238E27FC236}">
                <a16:creationId xmlns:a16="http://schemas.microsoft.com/office/drawing/2014/main" id="{EAEE94FE-79FF-6ACC-0135-E758969E71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8129DD-A9C8-050D-C96E-B5731F0F79D6}"/>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1062770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214DB-D0C8-6CC3-2557-36AD85A181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E34EB1-9258-36A1-E88E-D6C9854F3137}"/>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4" name="Footer Placeholder 3">
            <a:extLst>
              <a:ext uri="{FF2B5EF4-FFF2-40B4-BE49-F238E27FC236}">
                <a16:creationId xmlns:a16="http://schemas.microsoft.com/office/drawing/2014/main" id="{D4EF0EDD-6B3C-E15E-E868-45554D3B7D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7BAEA9-8B21-0416-B546-56E7724732BD}"/>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2303554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EB111F-7A13-4251-35D1-09BF8CE789F7}"/>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3" name="Footer Placeholder 2">
            <a:extLst>
              <a:ext uri="{FF2B5EF4-FFF2-40B4-BE49-F238E27FC236}">
                <a16:creationId xmlns:a16="http://schemas.microsoft.com/office/drawing/2014/main" id="{C3295648-F5EF-C90D-7383-7BE7235A02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5431F7-2804-B2C0-1601-94975615828B}"/>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2584106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C8D7C-748E-7153-EC2A-5EEE8CC83A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F88712-850C-00D6-7EA8-D0A91E4B09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DD2392-1481-A9DC-540D-1139662C49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336883-5788-5A9E-014A-3F8C39F94CD3}"/>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6" name="Footer Placeholder 5">
            <a:extLst>
              <a:ext uri="{FF2B5EF4-FFF2-40B4-BE49-F238E27FC236}">
                <a16:creationId xmlns:a16="http://schemas.microsoft.com/office/drawing/2014/main" id="{A09486CE-D932-8FBD-EC00-8C3E80DBD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AFBFF3-201C-B1F2-446F-2F54B7E2CAA9}"/>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46084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D777F-8BA9-46DF-8F4F-EFEAE35648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1612FA-EE04-0FC9-C96B-CB6DDAE253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D903F9-A9A5-CD2C-AFAF-DD6BA87D45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553362-D17B-4F42-F4A8-E597DC949752}"/>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6" name="Footer Placeholder 5">
            <a:extLst>
              <a:ext uri="{FF2B5EF4-FFF2-40B4-BE49-F238E27FC236}">
                <a16:creationId xmlns:a16="http://schemas.microsoft.com/office/drawing/2014/main" id="{3DC051E0-9682-9FDF-1E68-6F5DE62E2D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ABF4CC-2AB3-AC15-DF94-870AA6E15D07}"/>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3958237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2A095-560E-2006-C6F8-67A25AC8D8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1C586F-A561-1001-F730-808BD17532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37EF5-DEDB-04EA-937E-853622B36A2E}"/>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5" name="Footer Placeholder 4">
            <a:extLst>
              <a:ext uri="{FF2B5EF4-FFF2-40B4-BE49-F238E27FC236}">
                <a16:creationId xmlns:a16="http://schemas.microsoft.com/office/drawing/2014/main" id="{49132AA2-A050-7157-8C75-5559735824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1F6FF1-65B5-C97C-1E4C-C03F0DC34AE3}"/>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511146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B673C5-62D4-0EBF-4D1C-54C8F57798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63C2CD-4B75-B5FA-1FB5-3BC653C9B1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C0338D-EB28-ADA6-7759-6B73A597B56F}"/>
              </a:ext>
            </a:extLst>
          </p:cNvPr>
          <p:cNvSpPr>
            <a:spLocks noGrp="1"/>
          </p:cNvSpPr>
          <p:nvPr>
            <p:ph type="dt" sz="half" idx="10"/>
          </p:nvPr>
        </p:nvSpPr>
        <p:spPr/>
        <p:txBody>
          <a:bodyPr/>
          <a:lstStyle/>
          <a:p>
            <a:fld id="{724E3CA9-EEF1-4527-A0EA-0A8BA1C8DA62}" type="datetimeFigureOut">
              <a:rPr lang="en-US" smtClean="0"/>
              <a:t>10/16/2025</a:t>
            </a:fld>
            <a:endParaRPr lang="en-US"/>
          </a:p>
        </p:txBody>
      </p:sp>
      <p:sp>
        <p:nvSpPr>
          <p:cNvPr id="5" name="Footer Placeholder 4">
            <a:extLst>
              <a:ext uri="{FF2B5EF4-FFF2-40B4-BE49-F238E27FC236}">
                <a16:creationId xmlns:a16="http://schemas.microsoft.com/office/drawing/2014/main" id="{5FD3C43C-6A42-672D-0019-23BCC1F19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89DA4-2B52-673E-8A5B-F533F20601AC}"/>
              </a:ext>
            </a:extLst>
          </p:cNvPr>
          <p:cNvSpPr>
            <a:spLocks noGrp="1"/>
          </p:cNvSpPr>
          <p:nvPr>
            <p:ph type="sldNum" sz="quarter" idx="12"/>
          </p:nvPr>
        </p:nvSpPr>
        <p:spPr/>
        <p:txBody>
          <a:bodyPr/>
          <a:lstStyle/>
          <a:p>
            <a:fld id="{9B8BBB52-A1FB-4D49-8317-2CE6AD005A00}" type="slidenum">
              <a:rPr lang="en-US" smtClean="0"/>
              <a:t>‹#›</a:t>
            </a:fld>
            <a:endParaRPr lang="en-US"/>
          </a:p>
        </p:txBody>
      </p:sp>
    </p:spTree>
    <p:extLst>
      <p:ext uri="{BB962C8B-B14F-4D97-AF65-F5344CB8AC3E}">
        <p14:creationId xmlns:p14="http://schemas.microsoft.com/office/powerpoint/2010/main" val="2513992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694844E-1B2C-44CE-A16D-4816C6243B9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2561170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94844E-1B2C-44CE-A16D-4816C6243B9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3489819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94844E-1B2C-44CE-A16D-4816C6243B9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2413765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94844E-1B2C-44CE-A16D-4816C6243B95}"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2430069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94844E-1B2C-44CE-A16D-4816C6243B95}" type="datetimeFigureOut">
              <a:rPr lang="en-US" smtClean="0"/>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2368009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94844E-1B2C-44CE-A16D-4816C6243B95}" type="datetimeFigureOut">
              <a:rPr lang="en-US" smtClean="0"/>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20341951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4844E-1B2C-44CE-A16D-4816C6243B95}" type="datetimeFigureOut">
              <a:rPr lang="en-US" smtClean="0"/>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6779054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694844E-1B2C-44CE-A16D-4816C6243B95}"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20267622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694844E-1B2C-44CE-A16D-4816C6243B95}"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4021250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94844E-1B2C-44CE-A16D-4816C6243B9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1184906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94844E-1B2C-44CE-A16D-4816C6243B9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9FC65-71B8-465A-A6FC-019481931F45}" type="slidenum">
              <a:rPr lang="en-US" smtClean="0"/>
              <a:t>‹#›</a:t>
            </a:fld>
            <a:endParaRPr lang="en-US"/>
          </a:p>
        </p:txBody>
      </p:sp>
    </p:spTree>
    <p:extLst>
      <p:ext uri="{BB962C8B-B14F-4D97-AF65-F5344CB8AC3E}">
        <p14:creationId xmlns:p14="http://schemas.microsoft.com/office/powerpoint/2010/main" val="1220206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9AE52A-D1DE-5CA8-0B1D-6EA0743E03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77F0CE-F4D2-96B5-E952-C008C71B7E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DA5F2-CD7F-B31E-AA57-DF67429172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4E3CA9-EEF1-4527-A0EA-0A8BA1C8DA62}" type="datetimeFigureOut">
              <a:rPr lang="en-US" smtClean="0"/>
              <a:t>10/16/2025</a:t>
            </a:fld>
            <a:endParaRPr lang="en-US"/>
          </a:p>
        </p:txBody>
      </p:sp>
      <p:sp>
        <p:nvSpPr>
          <p:cNvPr id="5" name="Footer Placeholder 4">
            <a:extLst>
              <a:ext uri="{FF2B5EF4-FFF2-40B4-BE49-F238E27FC236}">
                <a16:creationId xmlns:a16="http://schemas.microsoft.com/office/drawing/2014/main" id="{714BDB14-09C0-4A1A-C694-A457D406CD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47AD52-A619-50A4-BD6E-7F94D47483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8BBB52-A1FB-4D49-8317-2CE6AD005A00}" type="slidenum">
              <a:rPr lang="en-US" smtClean="0"/>
              <a:t>‹#›</a:t>
            </a:fld>
            <a:endParaRPr lang="en-US"/>
          </a:p>
        </p:txBody>
      </p:sp>
    </p:spTree>
    <p:extLst>
      <p:ext uri="{BB962C8B-B14F-4D97-AF65-F5344CB8AC3E}">
        <p14:creationId xmlns:p14="http://schemas.microsoft.com/office/powerpoint/2010/main" val="931769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4844E-1B2C-44CE-A16D-4816C6243B95}" type="datetimeFigureOut">
              <a:rPr lang="en-US" smtClean="0"/>
              <a:t>10/16/2025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9FC65-71B8-465A-A6FC-019481931F45}" type="slidenum">
              <a:rPr lang="en-US" smtClean="0"/>
              <a:t>‹#›</a:t>
            </a:fld>
            <a:endParaRPr lang="en-US"/>
          </a:p>
        </p:txBody>
      </p:sp>
    </p:spTree>
    <p:extLst>
      <p:ext uri="{BB962C8B-B14F-4D97-AF65-F5344CB8AC3E}">
        <p14:creationId xmlns:p14="http://schemas.microsoft.com/office/powerpoint/2010/main" val="3064964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D5E4-B9F2-4808-AE1B-5DA081CE863B}"/>
              </a:ext>
            </a:extLst>
          </p:cNvPr>
          <p:cNvSpPr>
            <a:spLocks noGrp="1"/>
          </p:cNvSpPr>
          <p:nvPr>
            <p:ph type="title"/>
          </p:nvPr>
        </p:nvSpPr>
        <p:spPr/>
        <p:txBody>
          <a:bodyPr/>
          <a:lstStyle/>
          <a:p>
            <a:r>
              <a:rPr lang="en-US" dirty="0"/>
              <a:t>Toxicology terms</a:t>
            </a:r>
          </a:p>
        </p:txBody>
      </p:sp>
      <p:sp>
        <p:nvSpPr>
          <p:cNvPr id="3" name="Content Placeholder 2">
            <a:extLst>
              <a:ext uri="{FF2B5EF4-FFF2-40B4-BE49-F238E27FC236}">
                <a16:creationId xmlns:a16="http://schemas.microsoft.com/office/drawing/2014/main" id="{28D36425-E868-4F69-9049-9E64650FB3CE}"/>
              </a:ext>
            </a:extLst>
          </p:cNvPr>
          <p:cNvSpPr>
            <a:spLocks noGrp="1"/>
          </p:cNvSpPr>
          <p:nvPr>
            <p:ph idx="1"/>
          </p:nvPr>
        </p:nvSpPr>
        <p:spPr/>
        <p:txBody>
          <a:bodyPr/>
          <a:lstStyle/>
          <a:p>
            <a:r>
              <a:rPr lang="en-US" dirty="0"/>
              <a:t>LD50: Dose lethal to 50% of individuals</a:t>
            </a:r>
          </a:p>
          <a:p>
            <a:r>
              <a:rPr lang="en-US" dirty="0"/>
              <a:t>LC50: Concentration that is lethal to 50% of individuals</a:t>
            </a:r>
          </a:p>
          <a:p>
            <a:r>
              <a:rPr lang="en-US" dirty="0"/>
              <a:t>ED50: Effective dose in 50% of individuals</a:t>
            </a:r>
          </a:p>
          <a:p>
            <a:r>
              <a:rPr lang="en-US" dirty="0"/>
              <a:t>NOAEL: No observed adverse affect level</a:t>
            </a:r>
          </a:p>
          <a:p>
            <a:r>
              <a:rPr lang="en-US" dirty="0"/>
              <a:t>NOEL: No observed effect level</a:t>
            </a:r>
          </a:p>
        </p:txBody>
      </p:sp>
    </p:spTree>
    <p:extLst>
      <p:ext uri="{BB962C8B-B14F-4D97-AF65-F5344CB8AC3E}">
        <p14:creationId xmlns:p14="http://schemas.microsoft.com/office/powerpoint/2010/main" val="202072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D3EC8-0131-40D6-B2D8-91CD73FF49F2}"/>
              </a:ext>
            </a:extLst>
          </p:cNvPr>
          <p:cNvSpPr>
            <a:spLocks noGrp="1"/>
          </p:cNvSpPr>
          <p:nvPr>
            <p:ph type="title"/>
          </p:nvPr>
        </p:nvSpPr>
        <p:spPr/>
        <p:txBody>
          <a:bodyPr/>
          <a:lstStyle/>
          <a:p>
            <a:r>
              <a:rPr lang="en-US" dirty="0"/>
              <a:t>Signaling mechanisms (very simplified!)</a:t>
            </a:r>
          </a:p>
        </p:txBody>
      </p:sp>
      <p:sp>
        <p:nvSpPr>
          <p:cNvPr id="3" name="Content Placeholder 2">
            <a:extLst>
              <a:ext uri="{FF2B5EF4-FFF2-40B4-BE49-F238E27FC236}">
                <a16:creationId xmlns:a16="http://schemas.microsoft.com/office/drawing/2014/main" id="{8D2248D0-387D-4480-BCE7-B2097DFE4730}"/>
              </a:ext>
            </a:extLst>
          </p:cNvPr>
          <p:cNvSpPr>
            <a:spLocks noGrp="1"/>
          </p:cNvSpPr>
          <p:nvPr>
            <p:ph idx="1"/>
          </p:nvPr>
        </p:nvSpPr>
        <p:spPr/>
        <p:txBody>
          <a:bodyPr/>
          <a:lstStyle/>
          <a:p>
            <a:r>
              <a:rPr lang="en-US" dirty="0"/>
              <a:t>Slowest (hours to months): Hormones, receptor density changes, gene expression</a:t>
            </a:r>
          </a:p>
          <a:p>
            <a:r>
              <a:rPr lang="en-US" dirty="0"/>
              <a:t>Medium (minutes to hours):  neurotransmitters, hormones</a:t>
            </a:r>
          </a:p>
          <a:p>
            <a:r>
              <a:rPr lang="en-US" dirty="0"/>
              <a:t>Fastest (seconds or less): Electrochemical, neurotransmitter</a:t>
            </a:r>
          </a:p>
        </p:txBody>
      </p:sp>
    </p:spTree>
    <p:extLst>
      <p:ext uri="{BB962C8B-B14F-4D97-AF65-F5344CB8AC3E}">
        <p14:creationId xmlns:p14="http://schemas.microsoft.com/office/powerpoint/2010/main" val="3954968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D133-AD07-9B18-5175-90B84F194804}"/>
              </a:ext>
            </a:extLst>
          </p:cNvPr>
          <p:cNvSpPr>
            <a:spLocks noGrp="1"/>
          </p:cNvSpPr>
          <p:nvPr>
            <p:ph type="title"/>
          </p:nvPr>
        </p:nvSpPr>
        <p:spPr/>
        <p:txBody>
          <a:bodyPr/>
          <a:lstStyle/>
          <a:p>
            <a:r>
              <a:rPr lang="en-US" dirty="0"/>
              <a:t>Ion channels</a:t>
            </a:r>
          </a:p>
        </p:txBody>
      </p:sp>
      <p:sp>
        <p:nvSpPr>
          <p:cNvPr id="3" name="Content Placeholder 2">
            <a:extLst>
              <a:ext uri="{FF2B5EF4-FFF2-40B4-BE49-F238E27FC236}">
                <a16:creationId xmlns:a16="http://schemas.microsoft.com/office/drawing/2014/main" id="{FCC2012F-DA30-1EA8-6161-8B0D810E65C4}"/>
              </a:ext>
            </a:extLst>
          </p:cNvPr>
          <p:cNvSpPr>
            <a:spLocks noGrp="1"/>
          </p:cNvSpPr>
          <p:nvPr>
            <p:ph idx="1"/>
          </p:nvPr>
        </p:nvSpPr>
        <p:spPr/>
        <p:txBody>
          <a:bodyPr>
            <a:normAutofit fontScale="92500" lnSpcReduction="10000"/>
          </a:bodyPr>
          <a:lstStyle/>
          <a:p>
            <a:r>
              <a:rPr lang="en-US" dirty="0"/>
              <a:t>The body uses multiple different ions to transmit signals</a:t>
            </a:r>
          </a:p>
          <a:p>
            <a:r>
              <a:rPr lang="en-US" dirty="0"/>
              <a:t>Sodium/Potassium: Primary ions used to maintain resting transmembrane potential and initiate action potentials </a:t>
            </a:r>
          </a:p>
          <a:p>
            <a:r>
              <a:rPr lang="en-US" dirty="0"/>
              <a:t>Ca: Triggers neurotransmitter release in many synapses</a:t>
            </a:r>
          </a:p>
          <a:p>
            <a:pPr lvl="1"/>
            <a:r>
              <a:rPr lang="en-US" dirty="0"/>
              <a:t>Involved in gene expression among other things</a:t>
            </a:r>
          </a:p>
          <a:p>
            <a:r>
              <a:rPr lang="en-US" dirty="0"/>
              <a:t>Mg: Tends to inhibit release of excitatory neurotransmitters, also acts as antagonist at the NMDA receptors</a:t>
            </a:r>
          </a:p>
          <a:p>
            <a:r>
              <a:rPr lang="en-US" dirty="0"/>
              <a:t>Types of channels:</a:t>
            </a:r>
          </a:p>
          <a:p>
            <a:pPr lvl="1"/>
            <a:r>
              <a:rPr lang="en-US" dirty="0"/>
              <a:t>Ligand gated: A neurotransmitter binds to open/close</a:t>
            </a:r>
          </a:p>
          <a:p>
            <a:pPr lvl="1"/>
            <a:r>
              <a:rPr lang="en-US" dirty="0"/>
              <a:t>Voltage gates: A voltage change opens/closes</a:t>
            </a:r>
          </a:p>
          <a:p>
            <a:pPr lvl="1"/>
            <a:r>
              <a:rPr lang="en-US" dirty="0"/>
              <a:t>Leakage: Always open</a:t>
            </a:r>
          </a:p>
        </p:txBody>
      </p:sp>
    </p:spTree>
    <p:extLst>
      <p:ext uri="{BB962C8B-B14F-4D97-AF65-F5344CB8AC3E}">
        <p14:creationId xmlns:p14="http://schemas.microsoft.com/office/powerpoint/2010/main" val="2712719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E2A5-506D-4116-B85F-FC70082881A1}"/>
              </a:ext>
            </a:extLst>
          </p:cNvPr>
          <p:cNvSpPr>
            <a:spLocks noGrp="1"/>
          </p:cNvSpPr>
          <p:nvPr>
            <p:ph type="title"/>
          </p:nvPr>
        </p:nvSpPr>
        <p:spPr/>
        <p:txBody>
          <a:bodyPr/>
          <a:lstStyle/>
          <a:p>
            <a:r>
              <a:rPr lang="en-US" dirty="0"/>
              <a:t>Some CNS Neurotransmitters (very simplified!)</a:t>
            </a:r>
          </a:p>
        </p:txBody>
      </p:sp>
      <p:sp>
        <p:nvSpPr>
          <p:cNvPr id="3" name="Content Placeholder 2">
            <a:extLst>
              <a:ext uri="{FF2B5EF4-FFF2-40B4-BE49-F238E27FC236}">
                <a16:creationId xmlns:a16="http://schemas.microsoft.com/office/drawing/2014/main" id="{8CBB9AA0-0DD2-415B-9116-07F0397A14D5}"/>
              </a:ext>
            </a:extLst>
          </p:cNvPr>
          <p:cNvSpPr>
            <a:spLocks noGrp="1"/>
          </p:cNvSpPr>
          <p:nvPr>
            <p:ph idx="1"/>
          </p:nvPr>
        </p:nvSpPr>
        <p:spPr/>
        <p:txBody>
          <a:bodyPr/>
          <a:lstStyle/>
          <a:p>
            <a:r>
              <a:rPr lang="en-US" dirty="0"/>
              <a:t>Dopamine: Motivation (note, NOT equivalent to enjoyment!)</a:t>
            </a:r>
          </a:p>
          <a:p>
            <a:r>
              <a:rPr lang="en-US" dirty="0"/>
              <a:t>Serotonin: Attachment</a:t>
            </a:r>
          </a:p>
          <a:p>
            <a:r>
              <a:rPr lang="en-US" dirty="0"/>
              <a:t>Norepinephrine: Energy/Alertness</a:t>
            </a:r>
          </a:p>
        </p:txBody>
      </p:sp>
    </p:spTree>
    <p:extLst>
      <p:ext uri="{BB962C8B-B14F-4D97-AF65-F5344CB8AC3E}">
        <p14:creationId xmlns:p14="http://schemas.microsoft.com/office/powerpoint/2010/main" val="3351594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F9A1D-0AEE-C7E6-B8B8-AEC78879C9AA}"/>
              </a:ext>
            </a:extLst>
          </p:cNvPr>
          <p:cNvSpPr>
            <a:spLocks noGrp="1"/>
          </p:cNvSpPr>
          <p:nvPr>
            <p:ph type="title"/>
          </p:nvPr>
        </p:nvSpPr>
        <p:spPr/>
        <p:txBody>
          <a:bodyPr/>
          <a:lstStyle/>
          <a:p>
            <a:r>
              <a:rPr lang="en-US" dirty="0"/>
              <a:t>Dopamine</a:t>
            </a:r>
          </a:p>
        </p:txBody>
      </p:sp>
      <p:sp>
        <p:nvSpPr>
          <p:cNvPr id="3" name="Content Placeholder 2">
            <a:extLst>
              <a:ext uri="{FF2B5EF4-FFF2-40B4-BE49-F238E27FC236}">
                <a16:creationId xmlns:a16="http://schemas.microsoft.com/office/drawing/2014/main" id="{07012514-E211-C717-7955-DBD6AAABAEE6}"/>
              </a:ext>
            </a:extLst>
          </p:cNvPr>
          <p:cNvSpPr>
            <a:spLocks noGrp="1"/>
          </p:cNvSpPr>
          <p:nvPr>
            <p:ph idx="1"/>
          </p:nvPr>
        </p:nvSpPr>
        <p:spPr/>
        <p:txBody>
          <a:bodyPr/>
          <a:lstStyle/>
          <a:p>
            <a:r>
              <a:rPr lang="en-US" dirty="0"/>
              <a:t>Responsible for motivation, but not necessarily enjoyment</a:t>
            </a:r>
          </a:p>
          <a:p>
            <a:r>
              <a:rPr lang="en-US" dirty="0"/>
              <a:t>Dopamine transport protein is a target of many drugs prone to abuse</a:t>
            </a:r>
          </a:p>
          <a:p>
            <a:pPr lvl="1"/>
            <a:r>
              <a:rPr lang="en-US" dirty="0"/>
              <a:t>Amphetamines (also used as an ADHD drug)</a:t>
            </a:r>
          </a:p>
          <a:p>
            <a:pPr lvl="1"/>
            <a:r>
              <a:rPr lang="en-US" dirty="0"/>
              <a:t>Cocaine (also used as an anesthetic, due to unrelated action)</a:t>
            </a:r>
          </a:p>
          <a:p>
            <a:r>
              <a:rPr lang="en-US" dirty="0"/>
              <a:t>Long term high levels are associated with schizophrenia</a:t>
            </a:r>
          </a:p>
          <a:p>
            <a:r>
              <a:rPr lang="en-US" dirty="0"/>
              <a:t>Causes excitotoxicity in high concentrations</a:t>
            </a:r>
          </a:p>
          <a:p>
            <a:pPr lvl="1"/>
            <a:endParaRPr lang="en-US" dirty="0"/>
          </a:p>
        </p:txBody>
      </p:sp>
    </p:spTree>
    <p:extLst>
      <p:ext uri="{BB962C8B-B14F-4D97-AF65-F5344CB8AC3E}">
        <p14:creationId xmlns:p14="http://schemas.microsoft.com/office/powerpoint/2010/main" val="2359303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DE54-A4C6-ACC9-6F45-4DB7BDBDAA2F}"/>
              </a:ext>
            </a:extLst>
          </p:cNvPr>
          <p:cNvSpPr>
            <a:spLocks noGrp="1"/>
          </p:cNvSpPr>
          <p:nvPr>
            <p:ph type="title"/>
          </p:nvPr>
        </p:nvSpPr>
        <p:spPr/>
        <p:txBody>
          <a:bodyPr/>
          <a:lstStyle/>
          <a:p>
            <a:r>
              <a:rPr lang="en-US" dirty="0"/>
              <a:t>Serotonin</a:t>
            </a:r>
          </a:p>
        </p:txBody>
      </p:sp>
      <p:sp>
        <p:nvSpPr>
          <p:cNvPr id="3" name="Content Placeholder 2">
            <a:extLst>
              <a:ext uri="{FF2B5EF4-FFF2-40B4-BE49-F238E27FC236}">
                <a16:creationId xmlns:a16="http://schemas.microsoft.com/office/drawing/2014/main" id="{3B57625D-51C6-C4CA-434E-5AEFC6D1A469}"/>
              </a:ext>
            </a:extLst>
          </p:cNvPr>
          <p:cNvSpPr>
            <a:spLocks noGrp="1"/>
          </p:cNvSpPr>
          <p:nvPr>
            <p:ph idx="1"/>
          </p:nvPr>
        </p:nvSpPr>
        <p:spPr/>
        <p:txBody>
          <a:bodyPr/>
          <a:lstStyle/>
          <a:p>
            <a:r>
              <a:rPr lang="en-US" dirty="0"/>
              <a:t>Ancient in origin</a:t>
            </a:r>
          </a:p>
          <a:p>
            <a:pPr lvl="1"/>
            <a:r>
              <a:rPr lang="en-US" dirty="0"/>
              <a:t>Behavioral effects in octopi are very similar to humans</a:t>
            </a:r>
          </a:p>
          <a:p>
            <a:r>
              <a:rPr lang="en-US" dirty="0"/>
              <a:t>In brain controls attachment, well being, hallucination (mostly 5HT2a), bonding</a:t>
            </a:r>
          </a:p>
          <a:p>
            <a:r>
              <a:rPr lang="en-US" dirty="0"/>
              <a:t>Outside CNS controls body temperature, digestion, circadian rhythm…</a:t>
            </a:r>
          </a:p>
          <a:p>
            <a:r>
              <a:rPr lang="en-US" dirty="0"/>
              <a:t>Pharmaceuticals that target Serotonin transport proteins are used as anti-depressants (SSRIs)</a:t>
            </a:r>
          </a:p>
          <a:p>
            <a:endParaRPr lang="en-US" dirty="0"/>
          </a:p>
          <a:p>
            <a:endParaRPr lang="en-US" dirty="0"/>
          </a:p>
        </p:txBody>
      </p:sp>
    </p:spTree>
    <p:extLst>
      <p:ext uri="{BB962C8B-B14F-4D97-AF65-F5344CB8AC3E}">
        <p14:creationId xmlns:p14="http://schemas.microsoft.com/office/powerpoint/2010/main" val="410477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63A53-8892-1880-DD1F-FD76F5A54C40}"/>
              </a:ext>
            </a:extLst>
          </p:cNvPr>
          <p:cNvSpPr>
            <a:spLocks noGrp="1"/>
          </p:cNvSpPr>
          <p:nvPr>
            <p:ph type="title"/>
          </p:nvPr>
        </p:nvSpPr>
        <p:spPr/>
        <p:txBody>
          <a:bodyPr/>
          <a:lstStyle/>
          <a:p>
            <a:r>
              <a:rPr lang="en-US" dirty="0"/>
              <a:t>Acetylcholine (simplified)</a:t>
            </a:r>
          </a:p>
        </p:txBody>
      </p:sp>
      <p:sp>
        <p:nvSpPr>
          <p:cNvPr id="3" name="Content Placeholder 2">
            <a:extLst>
              <a:ext uri="{FF2B5EF4-FFF2-40B4-BE49-F238E27FC236}">
                <a16:creationId xmlns:a16="http://schemas.microsoft.com/office/drawing/2014/main" id="{06D76EE6-4222-B379-E212-59956EB9350B}"/>
              </a:ext>
            </a:extLst>
          </p:cNvPr>
          <p:cNvSpPr>
            <a:spLocks noGrp="1"/>
          </p:cNvSpPr>
          <p:nvPr>
            <p:ph idx="1"/>
          </p:nvPr>
        </p:nvSpPr>
        <p:spPr/>
        <p:txBody>
          <a:bodyPr/>
          <a:lstStyle/>
          <a:p>
            <a:r>
              <a:rPr lang="en-US" dirty="0"/>
              <a:t>Excitatory neurotransmitter</a:t>
            </a:r>
          </a:p>
          <a:p>
            <a:r>
              <a:rPr lang="en-US" dirty="0"/>
              <a:t>Expressed in sympathetic nervous system</a:t>
            </a:r>
          </a:p>
          <a:p>
            <a:r>
              <a:rPr lang="en-US" dirty="0"/>
              <a:t>In PNS controls motor neuron activation</a:t>
            </a:r>
          </a:p>
          <a:p>
            <a:r>
              <a:rPr lang="en-US" dirty="0"/>
              <a:t>In CNS affects motivation, alertness, concentration</a:t>
            </a:r>
          </a:p>
          <a:p>
            <a:r>
              <a:rPr lang="en-US" dirty="0"/>
              <a:t>In insects, expressed only in CNS</a:t>
            </a:r>
          </a:p>
          <a:p>
            <a:r>
              <a:rPr lang="en-US" dirty="0"/>
              <a:t>Some pesticides act as agonists here, or bind to acetylcholinesterase</a:t>
            </a:r>
          </a:p>
          <a:p>
            <a:pPr lvl="2"/>
            <a:endParaRPr lang="en-US" dirty="0"/>
          </a:p>
          <a:p>
            <a:endParaRPr lang="en-US" dirty="0"/>
          </a:p>
        </p:txBody>
      </p:sp>
    </p:spTree>
    <p:extLst>
      <p:ext uri="{BB962C8B-B14F-4D97-AF65-F5344CB8AC3E}">
        <p14:creationId xmlns:p14="http://schemas.microsoft.com/office/powerpoint/2010/main" val="2643649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808C0-6CFF-0AEB-794C-04472F86732D}"/>
              </a:ext>
            </a:extLst>
          </p:cNvPr>
          <p:cNvSpPr>
            <a:spLocks noGrp="1"/>
          </p:cNvSpPr>
          <p:nvPr>
            <p:ph type="title"/>
          </p:nvPr>
        </p:nvSpPr>
        <p:spPr/>
        <p:txBody>
          <a:bodyPr/>
          <a:lstStyle/>
          <a:p>
            <a:r>
              <a:rPr lang="en-US" dirty="0"/>
              <a:t>Acetylcholine (less simplified)</a:t>
            </a:r>
          </a:p>
        </p:txBody>
      </p:sp>
      <p:sp>
        <p:nvSpPr>
          <p:cNvPr id="3" name="Content Placeholder 2">
            <a:extLst>
              <a:ext uri="{FF2B5EF4-FFF2-40B4-BE49-F238E27FC236}">
                <a16:creationId xmlns:a16="http://schemas.microsoft.com/office/drawing/2014/main" id="{3A190491-5C19-0B4E-A36F-4C4668A1DA5C}"/>
              </a:ext>
            </a:extLst>
          </p:cNvPr>
          <p:cNvSpPr>
            <a:spLocks noGrp="1"/>
          </p:cNvSpPr>
          <p:nvPr>
            <p:ph idx="1"/>
          </p:nvPr>
        </p:nvSpPr>
        <p:spPr/>
        <p:txBody>
          <a:bodyPr/>
          <a:lstStyle/>
          <a:p>
            <a:r>
              <a:rPr lang="en-US" dirty="0"/>
              <a:t>2 main categories of receptors</a:t>
            </a:r>
          </a:p>
          <a:p>
            <a:pPr lvl="1"/>
            <a:r>
              <a:rPr lang="en-US" dirty="0"/>
              <a:t>Muscarinic</a:t>
            </a:r>
          </a:p>
          <a:p>
            <a:pPr lvl="2"/>
            <a:r>
              <a:rPr lang="en-US" dirty="0"/>
              <a:t>Named for muscarine, first agonist discovered</a:t>
            </a:r>
          </a:p>
          <a:p>
            <a:pPr lvl="2"/>
            <a:r>
              <a:rPr lang="en-US" dirty="0"/>
              <a:t>Mostly responsible for re-polarization</a:t>
            </a:r>
          </a:p>
          <a:p>
            <a:pPr lvl="2"/>
            <a:r>
              <a:rPr lang="en-US" dirty="0"/>
              <a:t>Agonists cause delirium, pain relief, slow heart rate, and death at high doses</a:t>
            </a:r>
          </a:p>
          <a:p>
            <a:pPr lvl="2"/>
            <a:endParaRPr lang="en-US" dirty="0"/>
          </a:p>
          <a:p>
            <a:pPr lvl="1"/>
            <a:r>
              <a:rPr lang="en-US" dirty="0"/>
              <a:t>Nicotinic</a:t>
            </a:r>
          </a:p>
          <a:p>
            <a:pPr lvl="2"/>
            <a:r>
              <a:rPr lang="en-US" dirty="0"/>
              <a:t>Named for nicotine, a relatively strong agonist</a:t>
            </a:r>
          </a:p>
          <a:p>
            <a:pPr lvl="2"/>
            <a:r>
              <a:rPr lang="en-US" dirty="0"/>
              <a:t>Associated with selective and nonselective ligand gated channels</a:t>
            </a:r>
          </a:p>
          <a:p>
            <a:pPr lvl="2"/>
            <a:r>
              <a:rPr lang="en-US" dirty="0"/>
              <a:t>Mostly responsible for depolarization</a:t>
            </a:r>
          </a:p>
          <a:p>
            <a:pPr lvl="2"/>
            <a:r>
              <a:rPr lang="en-US" dirty="0"/>
              <a:t>Agonists cause muscle spasms, seizures, and death at high doses</a:t>
            </a:r>
          </a:p>
          <a:p>
            <a:endParaRPr lang="en-US" dirty="0"/>
          </a:p>
        </p:txBody>
      </p:sp>
    </p:spTree>
    <p:extLst>
      <p:ext uri="{BB962C8B-B14F-4D97-AF65-F5344CB8AC3E}">
        <p14:creationId xmlns:p14="http://schemas.microsoft.com/office/powerpoint/2010/main" val="3370372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06AC3-30EF-5FEA-10A5-76D347F15D1A}"/>
              </a:ext>
            </a:extLst>
          </p:cNvPr>
          <p:cNvSpPr>
            <a:spLocks noGrp="1"/>
          </p:cNvSpPr>
          <p:nvPr>
            <p:ph type="title"/>
          </p:nvPr>
        </p:nvSpPr>
        <p:spPr/>
        <p:txBody>
          <a:bodyPr/>
          <a:lstStyle/>
          <a:p>
            <a:r>
              <a:rPr lang="en-US" dirty="0"/>
              <a:t>GABA</a:t>
            </a:r>
          </a:p>
        </p:txBody>
      </p:sp>
      <p:sp>
        <p:nvSpPr>
          <p:cNvPr id="3" name="Content Placeholder 2">
            <a:extLst>
              <a:ext uri="{FF2B5EF4-FFF2-40B4-BE49-F238E27FC236}">
                <a16:creationId xmlns:a16="http://schemas.microsoft.com/office/drawing/2014/main" id="{F3ACB315-4816-DCE5-9113-EDC6A71B2833}"/>
              </a:ext>
            </a:extLst>
          </p:cNvPr>
          <p:cNvSpPr>
            <a:spLocks noGrp="1"/>
          </p:cNvSpPr>
          <p:nvPr>
            <p:ph idx="1"/>
          </p:nvPr>
        </p:nvSpPr>
        <p:spPr/>
        <p:txBody>
          <a:bodyPr/>
          <a:lstStyle/>
          <a:p>
            <a:r>
              <a:rPr lang="en-US" dirty="0"/>
              <a:t>Generally inhibitory</a:t>
            </a:r>
          </a:p>
          <a:p>
            <a:r>
              <a:rPr lang="en-US" dirty="0"/>
              <a:t>Agonists and some modulators act as anti-anxiety or anti-convulsive agents</a:t>
            </a:r>
          </a:p>
          <a:p>
            <a:r>
              <a:rPr lang="en-US" dirty="0"/>
              <a:t>Some pesticides are agonists for this, but much less common than acetylcholine or sodium ion channel binding pesticides</a:t>
            </a:r>
          </a:p>
          <a:p>
            <a:endParaRPr lang="en-US" dirty="0"/>
          </a:p>
        </p:txBody>
      </p:sp>
    </p:spTree>
    <p:extLst>
      <p:ext uri="{BB962C8B-B14F-4D97-AF65-F5344CB8AC3E}">
        <p14:creationId xmlns:p14="http://schemas.microsoft.com/office/powerpoint/2010/main" val="4274880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DB6B9-9F02-4A62-A0D4-A9D37E009DBB}"/>
              </a:ext>
            </a:extLst>
          </p:cNvPr>
          <p:cNvSpPr>
            <a:spLocks noGrp="1"/>
          </p:cNvSpPr>
          <p:nvPr>
            <p:ph type="title"/>
          </p:nvPr>
        </p:nvSpPr>
        <p:spPr/>
        <p:txBody>
          <a:bodyPr/>
          <a:lstStyle/>
          <a:p>
            <a:r>
              <a:rPr lang="en-US" dirty="0"/>
              <a:t>Hormones:</a:t>
            </a:r>
          </a:p>
        </p:txBody>
      </p:sp>
      <p:sp>
        <p:nvSpPr>
          <p:cNvPr id="3" name="Content Placeholder 2">
            <a:extLst>
              <a:ext uri="{FF2B5EF4-FFF2-40B4-BE49-F238E27FC236}">
                <a16:creationId xmlns:a16="http://schemas.microsoft.com/office/drawing/2014/main" id="{0CE6E1D6-0148-479F-9476-B55C37E9864B}"/>
              </a:ext>
            </a:extLst>
          </p:cNvPr>
          <p:cNvSpPr>
            <a:spLocks noGrp="1"/>
          </p:cNvSpPr>
          <p:nvPr>
            <p:ph idx="1"/>
          </p:nvPr>
        </p:nvSpPr>
        <p:spPr/>
        <p:txBody>
          <a:bodyPr/>
          <a:lstStyle/>
          <a:p>
            <a:r>
              <a:rPr lang="en-US" dirty="0"/>
              <a:t>Estrogen: Female sex hormone, but also has a role regulating water retention, muscle growth and blood pressure in men</a:t>
            </a:r>
          </a:p>
          <a:p>
            <a:r>
              <a:rPr lang="en-US" dirty="0"/>
              <a:t>Testosterone: Male sex hormone, but also has a role regulating muscle growth, aggression, and sex drive in women</a:t>
            </a:r>
          </a:p>
        </p:txBody>
      </p:sp>
    </p:spTree>
    <p:extLst>
      <p:ext uri="{BB962C8B-B14F-4D97-AF65-F5344CB8AC3E}">
        <p14:creationId xmlns:p14="http://schemas.microsoft.com/office/powerpoint/2010/main" val="4292106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Neurotoxins</a:t>
            </a:r>
          </a:p>
        </p:txBody>
      </p:sp>
      <p:sp>
        <p:nvSpPr>
          <p:cNvPr id="3" name="Content Placeholder 2"/>
          <p:cNvSpPr>
            <a:spLocks noGrp="1"/>
          </p:cNvSpPr>
          <p:nvPr>
            <p:ph idx="1"/>
          </p:nvPr>
        </p:nvSpPr>
        <p:spPr>
          <a:xfrm>
            <a:off x="454742" y="1690688"/>
            <a:ext cx="10515600" cy="4351338"/>
          </a:xfrm>
        </p:spPr>
        <p:txBody>
          <a:bodyPr/>
          <a:lstStyle/>
          <a:p>
            <a:r>
              <a:rPr lang="en-US" dirty="0"/>
              <a:t>Neurotoxins are chemical agents that directly or indirectly cause damage to tissue in the nervous system (or impair its normal function). </a:t>
            </a:r>
          </a:p>
          <a:p>
            <a:pPr lvl="1"/>
            <a:r>
              <a:rPr lang="en-US" dirty="0"/>
              <a:t>There are many ways that a substance can be neurotoxic, the details vary wildly</a:t>
            </a:r>
          </a:p>
          <a:p>
            <a:pPr lvl="1"/>
            <a:r>
              <a:rPr lang="en-US" dirty="0"/>
              <a:t>Many beneficial medications are neurotoxic (especially at higher doses)</a:t>
            </a:r>
          </a:p>
          <a:p>
            <a:pPr lvl="1"/>
            <a:r>
              <a:rPr lang="en-US" dirty="0"/>
              <a:t>Many neurotransmitters are neurotoxic (especially at elevated concentration)</a:t>
            </a:r>
          </a:p>
          <a:p>
            <a:pPr lvl="1"/>
            <a:endParaRPr lang="en-US" dirty="0"/>
          </a:p>
        </p:txBody>
      </p:sp>
    </p:spTree>
    <p:extLst>
      <p:ext uri="{BB962C8B-B14F-4D97-AF65-F5344CB8AC3E}">
        <p14:creationId xmlns:p14="http://schemas.microsoft.com/office/powerpoint/2010/main" val="1905148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Chemical neurotoxins</a:t>
            </a:r>
          </a:p>
        </p:txBody>
      </p:sp>
      <p:sp>
        <p:nvSpPr>
          <p:cNvPr id="3" name="Content Placeholder 2"/>
          <p:cNvSpPr>
            <a:spLocks noGrp="1"/>
          </p:cNvSpPr>
          <p:nvPr>
            <p:ph idx="1"/>
          </p:nvPr>
        </p:nvSpPr>
        <p:spPr/>
        <p:txBody>
          <a:bodyPr/>
          <a:lstStyle/>
          <a:p>
            <a:r>
              <a:rPr lang="en-US" dirty="0"/>
              <a:t>Pesticides</a:t>
            </a:r>
          </a:p>
          <a:p>
            <a:pPr lvl="1"/>
            <a:r>
              <a:rPr lang="en-US" dirty="0"/>
              <a:t>Acetylcholinesterase inhibitors: Cause damage by allowing excessive acetylcholine to build up in the synaptic cleft which leads to damage from over activation of the associated neurons. Note that the death of neurons is not really responsible for the lethal effects</a:t>
            </a:r>
          </a:p>
          <a:p>
            <a:pPr lvl="2"/>
            <a:r>
              <a:rPr lang="en-US" dirty="0"/>
              <a:t>The most toxic examples have LD50 of ~1mg/kg orally</a:t>
            </a:r>
          </a:p>
          <a:p>
            <a:r>
              <a:rPr lang="en-US" dirty="0"/>
              <a:t>Bacteria</a:t>
            </a:r>
          </a:p>
          <a:p>
            <a:pPr lvl="1"/>
            <a:r>
              <a:rPr lang="en-US" dirty="0"/>
              <a:t>Botulism toxin is the most toxic substance known (LD-50 ~10ng/kg by inhalation). It works by destroying SNARE proteins associated with the release of acetylcholine. This prevents any release from occurring, leading to paralysis and death by respiratory depression.</a:t>
            </a:r>
          </a:p>
          <a:p>
            <a:endParaRPr lang="en-US" dirty="0"/>
          </a:p>
        </p:txBody>
      </p:sp>
    </p:spTree>
    <p:extLst>
      <p:ext uri="{BB962C8B-B14F-4D97-AF65-F5344CB8AC3E}">
        <p14:creationId xmlns:p14="http://schemas.microsoft.com/office/powerpoint/2010/main" val="3330061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Heavy Metals</a:t>
            </a:r>
          </a:p>
        </p:txBody>
      </p:sp>
      <p:sp>
        <p:nvSpPr>
          <p:cNvPr id="3" name="Content Placeholder 2"/>
          <p:cNvSpPr>
            <a:spLocks noGrp="1"/>
          </p:cNvSpPr>
          <p:nvPr>
            <p:ph idx="1"/>
          </p:nvPr>
        </p:nvSpPr>
        <p:spPr/>
        <p:txBody>
          <a:bodyPr>
            <a:normAutofit lnSpcReduction="10000"/>
          </a:bodyPr>
          <a:lstStyle/>
          <a:p>
            <a:r>
              <a:rPr lang="en-US" dirty="0"/>
              <a:t>Water soluble mercury compounds</a:t>
            </a:r>
          </a:p>
          <a:p>
            <a:pPr lvl="1"/>
            <a:r>
              <a:rPr lang="en-US" dirty="0"/>
              <a:t>Methylmercury: Created from mercury by microbes in the ocean and bio- magnifies. Very long biological half life (~50 days) and toxicity (LD50 ~20mg/kg) </a:t>
            </a:r>
          </a:p>
          <a:p>
            <a:pPr lvl="1"/>
            <a:r>
              <a:rPr lang="en-US" dirty="0" err="1"/>
              <a:t>Dimethylmercury</a:t>
            </a:r>
            <a:r>
              <a:rPr lang="en-US" dirty="0"/>
              <a:t>: Extremely toxic (LD50 &lt;50mcg/kg). Found in the ocean in very small quantities. The origin remains unknown.</a:t>
            </a:r>
          </a:p>
          <a:p>
            <a:pPr lvl="1"/>
            <a:r>
              <a:rPr lang="en-US" dirty="0"/>
              <a:t>Molecular mechanism of neurotoxicity remains unknown</a:t>
            </a:r>
          </a:p>
          <a:p>
            <a:r>
              <a:rPr lang="en-US" dirty="0"/>
              <a:t>Lead compounds</a:t>
            </a:r>
          </a:p>
          <a:p>
            <a:pPr lvl="1"/>
            <a:r>
              <a:rPr lang="en-US" dirty="0"/>
              <a:t>Mostly from action of acidic water on lead pipes</a:t>
            </a:r>
          </a:p>
          <a:p>
            <a:pPr lvl="2"/>
            <a:r>
              <a:rPr lang="en-US" dirty="0"/>
              <a:t>Example: Flint, Michigan</a:t>
            </a:r>
          </a:p>
          <a:p>
            <a:r>
              <a:rPr lang="en-US" dirty="0"/>
              <a:t>Arsenic:</a:t>
            </a:r>
          </a:p>
          <a:p>
            <a:pPr lvl="1"/>
            <a:r>
              <a:rPr lang="en-US" dirty="0"/>
              <a:t>Mostly natural sources</a:t>
            </a:r>
          </a:p>
          <a:p>
            <a:pPr marL="457200" lvl="1" indent="0">
              <a:buNone/>
            </a:pPr>
            <a:endParaRPr lang="en-US" dirty="0"/>
          </a:p>
        </p:txBody>
      </p:sp>
    </p:spTree>
    <p:extLst>
      <p:ext uri="{BB962C8B-B14F-4D97-AF65-F5344CB8AC3E}">
        <p14:creationId xmlns:p14="http://schemas.microsoft.com/office/powerpoint/2010/main" val="2348854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neurotoxins</a:t>
            </a:r>
          </a:p>
        </p:txBody>
      </p:sp>
      <p:sp>
        <p:nvSpPr>
          <p:cNvPr id="3" name="Content Placeholder 2"/>
          <p:cNvSpPr>
            <a:spLocks noGrp="1"/>
          </p:cNvSpPr>
          <p:nvPr>
            <p:ph idx="1"/>
          </p:nvPr>
        </p:nvSpPr>
        <p:spPr/>
        <p:txBody>
          <a:bodyPr>
            <a:normAutofit lnSpcReduction="10000"/>
          </a:bodyPr>
          <a:lstStyle/>
          <a:p>
            <a:r>
              <a:rPr lang="en-US" dirty="0"/>
              <a:t>Dopamine</a:t>
            </a:r>
          </a:p>
          <a:p>
            <a:pPr lvl="1"/>
            <a:r>
              <a:rPr lang="en-US" dirty="0"/>
              <a:t>Dopamine has several breakdown products that damage dopamine and serotonin neurons</a:t>
            </a:r>
          </a:p>
          <a:p>
            <a:r>
              <a:rPr lang="en-US" dirty="0"/>
              <a:t>Glutamate</a:t>
            </a:r>
          </a:p>
          <a:p>
            <a:pPr lvl="1"/>
            <a:r>
              <a:rPr lang="en-US" dirty="0"/>
              <a:t>In high levels, glutamate causes cells to intake too many Ca2+ ions. This results in over-activation of proteins in the cell that damage it. (called excitotoxicity)</a:t>
            </a:r>
          </a:p>
          <a:p>
            <a:r>
              <a:rPr lang="en-US" dirty="0"/>
              <a:t>Amphetamines</a:t>
            </a:r>
          </a:p>
          <a:p>
            <a:pPr lvl="1"/>
            <a:r>
              <a:rPr lang="en-US" dirty="0"/>
              <a:t>Releases dopamine and serotonin (already involves some neurotoxicity)</a:t>
            </a:r>
          </a:p>
          <a:p>
            <a:pPr lvl="1"/>
            <a:r>
              <a:rPr lang="en-US" dirty="0"/>
              <a:t>Many have </a:t>
            </a:r>
            <a:r>
              <a:rPr lang="en-US" dirty="0" err="1"/>
              <a:t>metobolites</a:t>
            </a:r>
            <a:r>
              <a:rPr lang="en-US" dirty="0"/>
              <a:t> that are directly neurotoxic to dopaminergic or serotonergic neurons</a:t>
            </a:r>
          </a:p>
          <a:p>
            <a:pPr lvl="1"/>
            <a:endParaRPr lang="en-US" dirty="0"/>
          </a:p>
        </p:txBody>
      </p:sp>
    </p:spTree>
    <p:extLst>
      <p:ext uri="{BB962C8B-B14F-4D97-AF65-F5344CB8AC3E}">
        <p14:creationId xmlns:p14="http://schemas.microsoft.com/office/powerpoint/2010/main" val="4111414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Mutagens</a:t>
            </a:r>
          </a:p>
        </p:txBody>
      </p:sp>
      <p:sp>
        <p:nvSpPr>
          <p:cNvPr id="3" name="Content Placeholder 2"/>
          <p:cNvSpPr>
            <a:spLocks noGrp="1"/>
          </p:cNvSpPr>
          <p:nvPr>
            <p:ph idx="1"/>
          </p:nvPr>
        </p:nvSpPr>
        <p:spPr/>
        <p:txBody>
          <a:bodyPr/>
          <a:lstStyle/>
          <a:p>
            <a:r>
              <a:rPr lang="en-US" dirty="0"/>
              <a:t>Mutagens change DNA structure</a:t>
            </a:r>
          </a:p>
          <a:p>
            <a:r>
              <a:rPr lang="en-US" dirty="0"/>
              <a:t>Many lead to increases in cancer rates</a:t>
            </a:r>
          </a:p>
          <a:p>
            <a:r>
              <a:rPr lang="en-US" dirty="0"/>
              <a:t>Asbestos: Common insulation material in the 1970s. Fibers are highly carcinogenic.</a:t>
            </a:r>
          </a:p>
          <a:p>
            <a:r>
              <a:rPr lang="en-US" dirty="0"/>
              <a:t>Radon: Naturally occurring radioactive gas that is a decay product of radioactive isotopes (notably radium).</a:t>
            </a:r>
          </a:p>
          <a:p>
            <a:endParaRPr lang="en-US" dirty="0"/>
          </a:p>
        </p:txBody>
      </p:sp>
    </p:spTree>
    <p:extLst>
      <p:ext uri="{BB962C8B-B14F-4D97-AF65-F5344CB8AC3E}">
        <p14:creationId xmlns:p14="http://schemas.microsoft.com/office/powerpoint/2010/main" val="2640637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Teratogens</a:t>
            </a:r>
          </a:p>
        </p:txBody>
      </p:sp>
      <p:sp>
        <p:nvSpPr>
          <p:cNvPr id="3" name="Content Placeholder 2"/>
          <p:cNvSpPr>
            <a:spLocks noGrp="1"/>
          </p:cNvSpPr>
          <p:nvPr>
            <p:ph idx="1"/>
          </p:nvPr>
        </p:nvSpPr>
        <p:spPr/>
        <p:txBody>
          <a:bodyPr/>
          <a:lstStyle/>
          <a:p>
            <a:r>
              <a:rPr lang="en-US" dirty="0"/>
              <a:t>Interfere with normal fetal development, causing birth defects.</a:t>
            </a:r>
          </a:p>
          <a:p>
            <a:r>
              <a:rPr lang="en-US" dirty="0"/>
              <a:t>Alcohol: Leading cause of birth defects in USA</a:t>
            </a:r>
          </a:p>
          <a:p>
            <a:r>
              <a:rPr lang="en-US" dirty="0"/>
              <a:t>Pharmaceuticals: Many drugs act as teratogens. </a:t>
            </a:r>
          </a:p>
          <a:p>
            <a:pPr lvl="1"/>
            <a:r>
              <a:rPr lang="en-US" dirty="0"/>
              <a:t>Thalidomide: Given to pregnant women as an anti-nausea drug in the 1950s. Led to lots of birth defects.</a:t>
            </a:r>
          </a:p>
          <a:p>
            <a:pPr lvl="1"/>
            <a:endParaRPr lang="en-US" dirty="0"/>
          </a:p>
          <a:p>
            <a:pPr lvl="1"/>
            <a:endParaRPr lang="en-US" dirty="0"/>
          </a:p>
        </p:txBody>
      </p:sp>
      <p:pic>
        <p:nvPicPr>
          <p:cNvPr id="1028" name="Picture 4" descr="Ed, aged 3">
            <a:extLst>
              <a:ext uri="{FF2B5EF4-FFF2-40B4-BE49-F238E27FC236}">
                <a16:creationId xmlns:a16="http://schemas.microsoft.com/office/drawing/2014/main" id="{6389E839-689F-A793-88C6-1F2729EAAF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550" y="4089500"/>
            <a:ext cx="1823250" cy="24033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7521480-260A-5573-25F5-BDDEDAADAB57}"/>
              </a:ext>
            </a:extLst>
          </p:cNvPr>
          <p:cNvSpPr txBox="1"/>
          <p:nvPr/>
        </p:nvSpPr>
        <p:spPr>
          <a:xfrm>
            <a:off x="3211200" y="6176963"/>
            <a:ext cx="6588000" cy="369332"/>
          </a:xfrm>
          <a:prstGeom prst="rect">
            <a:avLst/>
          </a:prstGeom>
          <a:noFill/>
        </p:spPr>
        <p:txBody>
          <a:bodyPr wrap="square" rtlCol="0">
            <a:spAutoFit/>
          </a:bodyPr>
          <a:lstStyle/>
          <a:p>
            <a:r>
              <a:rPr lang="en-US" dirty="0"/>
              <a:t>Image credit: Dr Judith Johnson, University of Manchester</a:t>
            </a:r>
          </a:p>
        </p:txBody>
      </p:sp>
    </p:spTree>
    <p:extLst>
      <p:ext uri="{BB962C8B-B14F-4D97-AF65-F5344CB8AC3E}">
        <p14:creationId xmlns:p14="http://schemas.microsoft.com/office/powerpoint/2010/main" val="2032581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9153-2465-CC31-E248-9379D94069E3}"/>
              </a:ext>
            </a:extLst>
          </p:cNvPr>
          <p:cNvSpPr>
            <a:spLocks noGrp="1"/>
          </p:cNvSpPr>
          <p:nvPr>
            <p:ph type="title"/>
          </p:nvPr>
        </p:nvSpPr>
        <p:spPr/>
        <p:txBody>
          <a:bodyPr/>
          <a:lstStyle/>
          <a:p>
            <a:r>
              <a:rPr lang="en-US" dirty="0"/>
              <a:t>Testosterone Levels are declining rapidly</a:t>
            </a:r>
          </a:p>
        </p:txBody>
      </p:sp>
      <p:pic>
        <p:nvPicPr>
          <p:cNvPr id="7" name="Picture 6">
            <a:extLst>
              <a:ext uri="{FF2B5EF4-FFF2-40B4-BE49-F238E27FC236}">
                <a16:creationId xmlns:a16="http://schemas.microsoft.com/office/drawing/2014/main" id="{A7F68213-164D-10FC-1222-8A5F7103309E}"/>
              </a:ext>
            </a:extLst>
          </p:cNvPr>
          <p:cNvPicPr>
            <a:picLocks noChangeAspect="1"/>
          </p:cNvPicPr>
          <p:nvPr/>
        </p:nvPicPr>
        <p:blipFill>
          <a:blip r:embed="rId2"/>
          <a:stretch>
            <a:fillRect/>
          </a:stretch>
        </p:blipFill>
        <p:spPr>
          <a:xfrm>
            <a:off x="240787" y="1295951"/>
            <a:ext cx="9861857" cy="4745895"/>
          </a:xfrm>
          <a:prstGeom prst="rect">
            <a:avLst/>
          </a:prstGeom>
        </p:spPr>
      </p:pic>
      <p:sp>
        <p:nvSpPr>
          <p:cNvPr id="9" name="Content Placeholder 8">
            <a:extLst>
              <a:ext uri="{FF2B5EF4-FFF2-40B4-BE49-F238E27FC236}">
                <a16:creationId xmlns:a16="http://schemas.microsoft.com/office/drawing/2014/main" id="{ABB52C9E-F9D3-43D5-27C1-FAFFC87D208D}"/>
              </a:ext>
            </a:extLst>
          </p:cNvPr>
          <p:cNvSpPr>
            <a:spLocks noGrp="1"/>
          </p:cNvSpPr>
          <p:nvPr>
            <p:ph idx="1"/>
          </p:nvPr>
        </p:nvSpPr>
        <p:spPr>
          <a:xfrm>
            <a:off x="309716" y="6041846"/>
            <a:ext cx="11044084" cy="270234"/>
          </a:xfrm>
        </p:spPr>
        <p:txBody>
          <a:bodyPr>
            <a:normAutofit fontScale="55000" lnSpcReduction="20000"/>
          </a:bodyPr>
          <a:lstStyle/>
          <a:p>
            <a:r>
              <a:rPr lang="en-US" dirty="0"/>
              <a:t>Image: </a:t>
            </a:r>
            <a:r>
              <a:rPr lang="pt-BR" dirty="0"/>
              <a:t> Reprod Biol Endocrinol. 2020 Mar 9;18:19. doi: 10.1186/s12958-020-00575-2 </a:t>
            </a:r>
            <a:endParaRPr lang="en-US" dirty="0"/>
          </a:p>
        </p:txBody>
      </p:sp>
    </p:spTree>
    <p:extLst>
      <p:ext uri="{BB962C8B-B14F-4D97-AF65-F5344CB8AC3E}">
        <p14:creationId xmlns:p14="http://schemas.microsoft.com/office/powerpoint/2010/main" val="1418894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A51F-7ADE-DF69-F8C5-C65460222676}"/>
              </a:ext>
            </a:extLst>
          </p:cNvPr>
          <p:cNvSpPr>
            <a:spLocks noGrp="1"/>
          </p:cNvSpPr>
          <p:nvPr>
            <p:ph type="title"/>
          </p:nvPr>
        </p:nvSpPr>
        <p:spPr/>
        <p:txBody>
          <a:bodyPr/>
          <a:lstStyle/>
          <a:p>
            <a:r>
              <a:rPr lang="en-US" dirty="0"/>
              <a:t>Girls are reaching puberty much earlier</a:t>
            </a:r>
          </a:p>
        </p:txBody>
      </p:sp>
      <p:pic>
        <p:nvPicPr>
          <p:cNvPr id="5" name="Content Placeholder 4">
            <a:extLst>
              <a:ext uri="{FF2B5EF4-FFF2-40B4-BE49-F238E27FC236}">
                <a16:creationId xmlns:a16="http://schemas.microsoft.com/office/drawing/2014/main" id="{1FB5E380-53E8-003F-5542-29F02ECA1C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7361" y="1639888"/>
            <a:ext cx="7631577" cy="4351338"/>
          </a:xfrm>
        </p:spPr>
      </p:pic>
      <p:sp>
        <p:nvSpPr>
          <p:cNvPr id="6" name="TextBox 5">
            <a:extLst>
              <a:ext uri="{FF2B5EF4-FFF2-40B4-BE49-F238E27FC236}">
                <a16:creationId xmlns:a16="http://schemas.microsoft.com/office/drawing/2014/main" id="{7A89A33A-69E7-55BB-E939-3953CAFD7196}"/>
              </a:ext>
            </a:extLst>
          </p:cNvPr>
          <p:cNvSpPr txBox="1"/>
          <p:nvPr/>
        </p:nvSpPr>
        <p:spPr>
          <a:xfrm>
            <a:off x="571500" y="2221706"/>
            <a:ext cx="1651562" cy="923330"/>
          </a:xfrm>
          <a:prstGeom prst="rect">
            <a:avLst/>
          </a:prstGeom>
          <a:noFill/>
        </p:spPr>
        <p:txBody>
          <a:bodyPr wrap="square" rtlCol="0">
            <a:spAutoFit/>
          </a:bodyPr>
          <a:lstStyle/>
          <a:p>
            <a:r>
              <a:rPr lang="en-US" dirty="0"/>
              <a:t>Image: Sorensen et al, 2012</a:t>
            </a:r>
          </a:p>
        </p:txBody>
      </p:sp>
    </p:spTree>
    <p:extLst>
      <p:ext uri="{BB962C8B-B14F-4D97-AF65-F5344CB8AC3E}">
        <p14:creationId xmlns:p14="http://schemas.microsoft.com/office/powerpoint/2010/main" val="3613883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67C5F-E53D-6D43-F257-08014C34D0C3}"/>
              </a:ext>
            </a:extLst>
          </p:cNvPr>
          <p:cNvSpPr>
            <a:spLocks noGrp="1"/>
          </p:cNvSpPr>
          <p:nvPr>
            <p:ph type="title"/>
          </p:nvPr>
        </p:nvSpPr>
        <p:spPr/>
        <p:txBody>
          <a:bodyPr/>
          <a:lstStyle/>
          <a:p>
            <a:r>
              <a:rPr lang="en-US" dirty="0"/>
              <a:t>Activity: How can we explain this?</a:t>
            </a:r>
          </a:p>
        </p:txBody>
      </p:sp>
      <p:sp>
        <p:nvSpPr>
          <p:cNvPr id="3" name="Content Placeholder 2">
            <a:extLst>
              <a:ext uri="{FF2B5EF4-FFF2-40B4-BE49-F238E27FC236}">
                <a16:creationId xmlns:a16="http://schemas.microsoft.com/office/drawing/2014/main" id="{FA2B9D97-C5AC-5B9F-1F44-01392B34FB29}"/>
              </a:ext>
            </a:extLst>
          </p:cNvPr>
          <p:cNvSpPr>
            <a:spLocks noGrp="1"/>
          </p:cNvSpPr>
          <p:nvPr>
            <p:ph idx="1"/>
          </p:nvPr>
        </p:nvSpPr>
        <p:spPr/>
        <p:txBody>
          <a:bodyPr/>
          <a:lstStyle/>
          <a:p>
            <a:r>
              <a:rPr lang="en-US" dirty="0"/>
              <a:t>What, factors might be involved?</a:t>
            </a:r>
          </a:p>
          <a:p>
            <a:r>
              <a:rPr lang="en-US" dirty="0"/>
              <a:t>Try to come up with multiple alternative explanations.</a:t>
            </a:r>
          </a:p>
          <a:p>
            <a:r>
              <a:rPr lang="en-US" dirty="0"/>
              <a:t>How would you design a study to differentiate between these alternatives?</a:t>
            </a:r>
          </a:p>
          <a:p>
            <a:endParaRPr lang="en-US" dirty="0"/>
          </a:p>
        </p:txBody>
      </p:sp>
    </p:spTree>
    <p:extLst>
      <p:ext uri="{BB962C8B-B14F-4D97-AF65-F5344CB8AC3E}">
        <p14:creationId xmlns:p14="http://schemas.microsoft.com/office/powerpoint/2010/main" val="2998179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Endocrine disruptors</a:t>
            </a:r>
          </a:p>
        </p:txBody>
      </p:sp>
      <p:sp>
        <p:nvSpPr>
          <p:cNvPr id="3" name="Content Placeholder 2"/>
          <p:cNvSpPr>
            <a:spLocks noGrp="1"/>
          </p:cNvSpPr>
          <p:nvPr>
            <p:ph idx="1"/>
          </p:nvPr>
        </p:nvSpPr>
        <p:spPr/>
        <p:txBody>
          <a:bodyPr>
            <a:normAutofit/>
          </a:bodyPr>
          <a:lstStyle/>
          <a:p>
            <a:r>
              <a:rPr lang="en-US" dirty="0"/>
              <a:t>Drugs that mimic a hormone found in the body</a:t>
            </a:r>
          </a:p>
          <a:p>
            <a:r>
              <a:rPr lang="en-US" dirty="0"/>
              <a:t>Very often mimic estrogen (high promiscuity)</a:t>
            </a:r>
          </a:p>
          <a:p>
            <a:r>
              <a:rPr lang="en-US" dirty="0"/>
              <a:t>Phthalates: Chemicals used to make some plastic more pliable</a:t>
            </a:r>
          </a:p>
          <a:p>
            <a:pPr lvl="1"/>
            <a:r>
              <a:rPr lang="en-US" dirty="0"/>
              <a:t>Mimic estrogen</a:t>
            </a:r>
          </a:p>
          <a:p>
            <a:pPr lvl="1"/>
            <a:r>
              <a:rPr lang="en-US" dirty="0"/>
              <a:t>Being phased out</a:t>
            </a:r>
          </a:p>
          <a:p>
            <a:r>
              <a:rPr lang="en-US" dirty="0"/>
              <a:t>Many insecticides and herbicides (DDT, Atrazine,…)</a:t>
            </a:r>
          </a:p>
          <a:p>
            <a:r>
              <a:rPr lang="en-US" dirty="0"/>
              <a:t>Receipts (often contain known E.D. bisphenol A as a developer)</a:t>
            </a:r>
          </a:p>
          <a:p>
            <a:pPr lvl="1"/>
            <a:r>
              <a:rPr lang="en-US" dirty="0"/>
              <a:t>Easily absorbs through skin after contact</a:t>
            </a:r>
          </a:p>
          <a:p>
            <a:pPr lvl="1"/>
            <a:r>
              <a:rPr lang="en-US" dirty="0"/>
              <a:t>Washington state was first to ban in 2024</a:t>
            </a:r>
          </a:p>
        </p:txBody>
      </p:sp>
    </p:spTree>
    <p:extLst>
      <p:ext uri="{BB962C8B-B14F-4D97-AF65-F5344CB8AC3E}">
        <p14:creationId xmlns:p14="http://schemas.microsoft.com/office/powerpoint/2010/main" val="173280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511D3-C8F7-6A2B-B56B-E63C7CF89E54}"/>
              </a:ext>
            </a:extLst>
          </p:cNvPr>
          <p:cNvSpPr>
            <a:spLocks noGrp="1"/>
          </p:cNvSpPr>
          <p:nvPr>
            <p:ph type="title"/>
          </p:nvPr>
        </p:nvSpPr>
        <p:spPr/>
        <p:txBody>
          <a:bodyPr/>
          <a:lstStyle/>
          <a:p>
            <a:r>
              <a:rPr lang="en-US" dirty="0"/>
              <a:t>Testosterone: No obvious explanation</a:t>
            </a:r>
          </a:p>
        </p:txBody>
      </p:sp>
      <p:sp>
        <p:nvSpPr>
          <p:cNvPr id="3" name="Content Placeholder 2">
            <a:extLst>
              <a:ext uri="{FF2B5EF4-FFF2-40B4-BE49-F238E27FC236}">
                <a16:creationId xmlns:a16="http://schemas.microsoft.com/office/drawing/2014/main" id="{62A20D9F-8D04-5A6A-634C-BB1916AF9992}"/>
              </a:ext>
            </a:extLst>
          </p:cNvPr>
          <p:cNvSpPr>
            <a:spLocks noGrp="1"/>
          </p:cNvSpPr>
          <p:nvPr>
            <p:ph idx="1"/>
          </p:nvPr>
        </p:nvSpPr>
        <p:spPr/>
        <p:txBody>
          <a:bodyPr/>
          <a:lstStyle/>
          <a:p>
            <a:r>
              <a:rPr lang="en-US" dirty="0"/>
              <a:t>Huge sample size of about 100,000</a:t>
            </a:r>
          </a:p>
          <a:p>
            <a:r>
              <a:rPr lang="en-US" dirty="0"/>
              <a:t>Other studies have found the same trend, going back to 1970s</a:t>
            </a:r>
          </a:p>
          <a:p>
            <a:pPr lvl="1"/>
            <a:r>
              <a:rPr lang="en-US" dirty="0"/>
              <a:t>Same trend found in studies in Netherlands</a:t>
            </a:r>
          </a:p>
          <a:p>
            <a:r>
              <a:rPr lang="en-US" dirty="0"/>
              <a:t>Controlling for BMI is not sufficient to explain</a:t>
            </a:r>
          </a:p>
          <a:p>
            <a:r>
              <a:rPr lang="en-US" dirty="0"/>
              <a:t>Omitting individuals with chronic diseases is not sufficient to explain</a:t>
            </a:r>
          </a:p>
        </p:txBody>
      </p:sp>
    </p:spTree>
    <p:extLst>
      <p:ext uri="{BB962C8B-B14F-4D97-AF65-F5344CB8AC3E}">
        <p14:creationId xmlns:p14="http://schemas.microsoft.com/office/powerpoint/2010/main" val="3129870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32B15-7192-B89B-8FDC-A8B2E64F1275}"/>
              </a:ext>
            </a:extLst>
          </p:cNvPr>
          <p:cNvSpPr>
            <a:spLocks noGrp="1"/>
          </p:cNvSpPr>
          <p:nvPr>
            <p:ph type="title"/>
          </p:nvPr>
        </p:nvSpPr>
        <p:spPr/>
        <p:txBody>
          <a:bodyPr/>
          <a:lstStyle/>
          <a:p>
            <a:r>
              <a:rPr lang="en-US" dirty="0"/>
              <a:t>Hypotheses from different authors</a:t>
            </a:r>
          </a:p>
        </p:txBody>
      </p:sp>
      <p:sp>
        <p:nvSpPr>
          <p:cNvPr id="3" name="Content Placeholder 2">
            <a:extLst>
              <a:ext uri="{FF2B5EF4-FFF2-40B4-BE49-F238E27FC236}">
                <a16:creationId xmlns:a16="http://schemas.microsoft.com/office/drawing/2014/main" id="{BEA7127F-A472-E4CD-E4FF-74A484AB4602}"/>
              </a:ext>
            </a:extLst>
          </p:cNvPr>
          <p:cNvSpPr>
            <a:spLocks noGrp="1"/>
          </p:cNvSpPr>
          <p:nvPr>
            <p:ph idx="1"/>
          </p:nvPr>
        </p:nvSpPr>
        <p:spPr/>
        <p:txBody>
          <a:bodyPr/>
          <a:lstStyle/>
          <a:p>
            <a:r>
              <a:rPr lang="en-US" dirty="0"/>
              <a:t>Vitamin D deficiency may be related…</a:t>
            </a:r>
          </a:p>
          <a:p>
            <a:r>
              <a:rPr lang="en-US" dirty="0"/>
              <a:t>Decline in smoking might be related… (aromatase inhibitor)</a:t>
            </a:r>
          </a:p>
          <a:p>
            <a:r>
              <a:rPr lang="en-US" dirty="0"/>
              <a:t>General worsening of diet/exercise may be related…</a:t>
            </a:r>
          </a:p>
          <a:p>
            <a:r>
              <a:rPr lang="en-US" dirty="0"/>
              <a:t>Changing gender roles and occupations may be related…</a:t>
            </a:r>
          </a:p>
          <a:p>
            <a:r>
              <a:rPr lang="en-US" dirty="0"/>
              <a:t>Exposure to endocrine disruptors may be related…</a:t>
            </a:r>
          </a:p>
          <a:p>
            <a:endParaRPr lang="en-US" dirty="0"/>
          </a:p>
        </p:txBody>
      </p:sp>
    </p:spTree>
    <p:extLst>
      <p:ext uri="{BB962C8B-B14F-4D97-AF65-F5344CB8AC3E}">
        <p14:creationId xmlns:p14="http://schemas.microsoft.com/office/powerpoint/2010/main" val="3064734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EE71D-66C5-3DA8-C8D8-A175B23ECA64}"/>
              </a:ext>
            </a:extLst>
          </p:cNvPr>
          <p:cNvSpPr>
            <a:spLocks noGrp="1"/>
          </p:cNvSpPr>
          <p:nvPr>
            <p:ph type="title"/>
          </p:nvPr>
        </p:nvSpPr>
        <p:spPr/>
        <p:txBody>
          <a:bodyPr/>
          <a:lstStyle/>
          <a:p>
            <a:r>
              <a:rPr lang="en-US" dirty="0"/>
              <a:t>Earlier </a:t>
            </a:r>
            <a:r>
              <a:rPr lang="en-US" dirty="0" err="1"/>
              <a:t>Menarch</a:t>
            </a:r>
            <a:r>
              <a:rPr lang="en-US" dirty="0"/>
              <a:t>: No obvious explanation</a:t>
            </a:r>
          </a:p>
        </p:txBody>
      </p:sp>
      <p:sp>
        <p:nvSpPr>
          <p:cNvPr id="3" name="Content Placeholder 2">
            <a:extLst>
              <a:ext uri="{FF2B5EF4-FFF2-40B4-BE49-F238E27FC236}">
                <a16:creationId xmlns:a16="http://schemas.microsoft.com/office/drawing/2014/main" id="{25300A38-EADD-5434-78DA-9863499AC537}"/>
              </a:ext>
            </a:extLst>
          </p:cNvPr>
          <p:cNvSpPr>
            <a:spLocks noGrp="1"/>
          </p:cNvSpPr>
          <p:nvPr>
            <p:ph idx="1"/>
          </p:nvPr>
        </p:nvSpPr>
        <p:spPr/>
        <p:txBody>
          <a:bodyPr/>
          <a:lstStyle/>
          <a:p>
            <a:r>
              <a:rPr lang="en-US" dirty="0"/>
              <a:t>Higher body fat</a:t>
            </a:r>
          </a:p>
          <a:p>
            <a:pPr lvl="1"/>
            <a:r>
              <a:rPr lang="en-US" dirty="0"/>
              <a:t>Probably insufficient alone, and endocrine disruptors are likely one of the causes of obesity anyway…</a:t>
            </a:r>
          </a:p>
          <a:p>
            <a:r>
              <a:rPr lang="en-US" dirty="0"/>
              <a:t>Exposure to hormones from meat</a:t>
            </a:r>
          </a:p>
          <a:p>
            <a:r>
              <a:rPr lang="en-US" dirty="0"/>
              <a:t>Less exercise or worse diet</a:t>
            </a:r>
          </a:p>
          <a:p>
            <a:r>
              <a:rPr lang="en-US" dirty="0"/>
              <a:t>Exposure to endocrine disruptors</a:t>
            </a:r>
          </a:p>
          <a:p>
            <a:endParaRPr lang="en-US" dirty="0"/>
          </a:p>
        </p:txBody>
      </p:sp>
    </p:spTree>
    <p:extLst>
      <p:ext uri="{BB962C8B-B14F-4D97-AF65-F5344CB8AC3E}">
        <p14:creationId xmlns:p14="http://schemas.microsoft.com/office/powerpoint/2010/main" val="3374850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an experiment to answer each question.</a:t>
            </a:r>
          </a:p>
        </p:txBody>
      </p:sp>
      <p:sp>
        <p:nvSpPr>
          <p:cNvPr id="3" name="Content Placeholder 2"/>
          <p:cNvSpPr>
            <a:spLocks noGrp="1"/>
          </p:cNvSpPr>
          <p:nvPr>
            <p:ph idx="1"/>
          </p:nvPr>
        </p:nvSpPr>
        <p:spPr/>
        <p:txBody>
          <a:bodyPr/>
          <a:lstStyle/>
          <a:p>
            <a:r>
              <a:rPr lang="en-US" dirty="0"/>
              <a:t>How much does penicillin resistance impact resistance to methicillin? (hard)</a:t>
            </a:r>
          </a:p>
          <a:p>
            <a:r>
              <a:rPr lang="en-US" dirty="0"/>
              <a:t>Which of 2 viruses is more deadly to mice? (easy)</a:t>
            </a:r>
          </a:p>
          <a:p>
            <a:r>
              <a:rPr lang="en-US" dirty="0"/>
              <a:t>Does a vaccine for </a:t>
            </a:r>
            <a:r>
              <a:rPr lang="en-US" dirty="0" err="1"/>
              <a:t>Covid</a:t>
            </a:r>
            <a:r>
              <a:rPr lang="en-US" dirty="0"/>
              <a:t> work in humans? (medium) </a:t>
            </a:r>
          </a:p>
          <a:p>
            <a:endParaRPr lang="en-US" dirty="0"/>
          </a:p>
          <a:p>
            <a:pPr marL="0" indent="0">
              <a:buNone/>
            </a:pPr>
            <a:endParaRPr lang="en-US" dirty="0"/>
          </a:p>
        </p:txBody>
      </p:sp>
    </p:spTree>
    <p:extLst>
      <p:ext uri="{BB962C8B-B14F-4D97-AF65-F5344CB8AC3E}">
        <p14:creationId xmlns:p14="http://schemas.microsoft.com/office/powerpoint/2010/main" val="2895285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Questions</a:t>
            </a:r>
          </a:p>
        </p:txBody>
      </p:sp>
      <p:sp>
        <p:nvSpPr>
          <p:cNvPr id="3" name="Content Placeholder 2"/>
          <p:cNvSpPr>
            <a:spLocks noGrp="1"/>
          </p:cNvSpPr>
          <p:nvPr>
            <p:ph idx="1"/>
          </p:nvPr>
        </p:nvSpPr>
        <p:spPr/>
        <p:txBody>
          <a:bodyPr/>
          <a:lstStyle/>
          <a:p>
            <a:r>
              <a:rPr lang="en-US" dirty="0"/>
              <a:t>How can we objectively determine and represent the risk of something?</a:t>
            </a:r>
          </a:p>
          <a:p>
            <a:r>
              <a:rPr lang="en-US" dirty="0"/>
              <a:t>How should risk of environmental or human harm be balanced against availability of new products and what should the threshold be for removing an existing product from the market?</a:t>
            </a:r>
          </a:p>
          <a:p>
            <a:r>
              <a:rPr lang="en-US" dirty="0"/>
              <a:t>How should human risk be balanced against environmental risk?</a:t>
            </a:r>
          </a:p>
          <a:p>
            <a:r>
              <a:rPr lang="en-US" dirty="0"/>
              <a:t>How do we balance the need for insecticides with </a:t>
            </a:r>
            <a:r>
              <a:rPr lang="en-US"/>
              <a:t>their toxicity?</a:t>
            </a:r>
            <a:endParaRPr lang="en-US" dirty="0"/>
          </a:p>
        </p:txBody>
      </p:sp>
    </p:spTree>
    <p:extLst>
      <p:ext uri="{BB962C8B-B14F-4D97-AF65-F5344CB8AC3E}">
        <p14:creationId xmlns:p14="http://schemas.microsoft.com/office/powerpoint/2010/main" val="3066718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615</TotalTime>
  <Words>1311</Words>
  <Application>Microsoft Office PowerPoint</Application>
  <PresentationFormat>Widescreen</PresentationFormat>
  <Paragraphs>148</Paragraphs>
  <Slides>25</Slides>
  <Notes>0</Notes>
  <HiddenSlides>3</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25</vt:i4>
      </vt:variant>
    </vt:vector>
  </HeadingPairs>
  <TitlesOfParts>
    <vt:vector size="30" baseType="lpstr">
      <vt:lpstr>Arial</vt:lpstr>
      <vt:lpstr>Calibri</vt:lpstr>
      <vt:lpstr>Calibri Light</vt:lpstr>
      <vt:lpstr>Office Theme</vt:lpstr>
      <vt:lpstr>1_Office Theme</vt:lpstr>
      <vt:lpstr>Toxicology terms</vt:lpstr>
      <vt:lpstr>Signaling mechanisms (very simplified!)</vt:lpstr>
      <vt:lpstr>Ion channels</vt:lpstr>
      <vt:lpstr>Some CNS Neurotransmitters (very simplified!)</vt:lpstr>
      <vt:lpstr>Dopamine</vt:lpstr>
      <vt:lpstr>Serotonin</vt:lpstr>
      <vt:lpstr>Acetylcholine (simplified)</vt:lpstr>
      <vt:lpstr>Acetylcholine (less simplified)</vt:lpstr>
      <vt:lpstr>GABA</vt:lpstr>
      <vt:lpstr>Hormones:</vt:lpstr>
      <vt:lpstr>Neurotoxins</vt:lpstr>
      <vt:lpstr>Chemical neurotoxins</vt:lpstr>
      <vt:lpstr>Heavy Metals</vt:lpstr>
      <vt:lpstr>Other neurotoxins</vt:lpstr>
      <vt:lpstr>Mutagens</vt:lpstr>
      <vt:lpstr>Teratogens</vt:lpstr>
      <vt:lpstr>Testosterone Levels are declining rapidly</vt:lpstr>
      <vt:lpstr>Girls are reaching puberty much earlier</vt:lpstr>
      <vt:lpstr>Activity: How can we explain this?</vt:lpstr>
      <vt:lpstr>Endocrine disruptors</vt:lpstr>
      <vt:lpstr>Testosterone: No obvious explanation</vt:lpstr>
      <vt:lpstr>Hypotheses from different authors</vt:lpstr>
      <vt:lpstr>Earlier Menarch: No obvious explanation</vt:lpstr>
      <vt:lpstr>Design an experiment to answer each question.</vt:lpstr>
      <vt:lpstr>Discussion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Toxicology terms</dc:title>
  <dc:creator>Jesse Nims</dc:creator>
  <cp:lastModifiedBy>Jesse Nims</cp:lastModifiedBy>
  <cp:revision>16</cp:revision>
  <dcterms:created xsi:type="dcterms:W3CDTF">2023-10-24T14:10:59Z</dcterms:created>
  <dcterms:modified xsi:type="dcterms:W3CDTF">2025-10-17T03:50:56Z</dcterms:modified>
</cp:coreProperties>
</file>