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0" r:id="rId5"/>
    <p:sldId id="258" r:id="rId6"/>
    <p:sldId id="264" r:id="rId7"/>
    <p:sldId id="276" r:id="rId8"/>
    <p:sldId id="275" r:id="rId9"/>
    <p:sldId id="265" r:id="rId10"/>
    <p:sldId id="277" r:id="rId11"/>
    <p:sldId id="259" r:id="rId12"/>
    <p:sldId id="278" r:id="rId13"/>
    <p:sldId id="279" r:id="rId14"/>
    <p:sldId id="281" r:id="rId15"/>
    <p:sldId id="280" r:id="rId16"/>
    <p:sldId id="266" r:id="rId17"/>
    <p:sldId id="273" r:id="rId18"/>
    <p:sldId id="268" r:id="rId19"/>
    <p:sldId id="269" r:id="rId20"/>
    <p:sldId id="274" r:id="rId21"/>
    <p:sldId id="270" r:id="rId22"/>
    <p:sldId id="271" r:id="rId23"/>
    <p:sldId id="272" r:id="rId24"/>
    <p:sldId id="25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145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F674D-2395-4E27-962D-0BAE1528DD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C4D168-042A-45BC-B0A4-C0EE1B25F8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61319-53FF-4238-BCC2-E57B7B1D2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9A5BD-D44E-430E-B04D-989A48453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AA257-E718-4F9C-ABCD-C4095617D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573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26ACA-03F9-4F25-A671-C8751F23F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35AAD-8CB6-438B-8675-2B0D73FBC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79D95-C666-42B7-8648-D244B4648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BD4C1-18C1-4999-90D4-8D58C0DA6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FFA1F-BF7E-4FA1-B7E2-36F760EE8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162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AD937-963E-44EF-BB3C-2974FF9CA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C4BF4-9546-4E0F-94EF-43F304368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AEF68-4DA6-49F1-B8BB-288E2D2CC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4C13F-ADAF-4D84-A88A-D1DF2550F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F4E1A-2548-4C01-A8D0-03D3AD7B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58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B65B-E983-4B2C-9A54-DCF57768B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C4CD2-B5D7-402D-B3C4-6E55881725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A2D405-8177-4634-AF2D-98DEB1711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D642B-F9C8-480A-8AC3-96D1C5661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3B62A2-089A-4303-BCBD-792DBE18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EC5CAA-FF6F-4109-9513-B6ECF1451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01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80F24-4DA3-481B-BD7B-4F3D5947F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63B72-6FA1-4FA9-B097-85DF227CC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7CCE45-1DEB-457E-B729-05B5CEC46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932681-CCD9-43FC-89AD-F55FFF7697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CA093F-FE9F-4FD3-8B2B-747101DAD6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E1E80D-9E62-41DA-AA12-0E136107C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B42371-8BB5-448A-AE2D-344CDEB02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326A37-AF2B-460A-B088-4F169EC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10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F0BD5-B4BC-4988-8359-91465A02B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2F1621-6C95-496B-ACC8-A9C822D41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12DD45-C090-48C8-B80A-CD7786F88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6BE57-2CDA-4F4B-96EF-F1F182376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898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9A518E-8740-4B40-A290-E810B31FD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B15694-94ED-46F6-BC2A-180549A8B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8C979-24DC-4F6E-B0C6-0A9793FAF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737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B307D-B2C4-4C2C-B862-484678CC3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1564B-9E6A-48D7-8E88-52268D5E5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373F7-38EC-4661-A48E-EB69F7F3E2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BBEC8A-4DF7-466A-BEDA-3B95E0E19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6FCB01-8761-4887-B13F-02838BCB4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ECF70-8C80-46F2-94CA-81BC30D7E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04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8BAB4-8D1B-4F1A-B62B-825DE642E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CC3725-B719-4679-A2C8-6200B451CE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3970A-036D-4D5A-BC77-CB3619F79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217774-DABA-4AA8-ACD0-D53267473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67A4A-D992-4568-B123-152D6FB96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936893-E704-4652-B874-AC9F3ED7F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514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CAD99-E3BC-4A55-96CB-BB342D25A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898AE5-72BD-4D67-A6AA-DF19FA770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3F2CF-3E93-4180-8378-A19453E22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51B48-E713-4685-9743-FA774985C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61CAE-7557-4039-959A-A921E3449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664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23AC1-38F3-470F-9821-0AA3B2A10E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E08E40-3B25-44B7-A67D-9D72B49003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3B7A0-D5F9-4A15-A5C3-B567832ED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B411D-E9E4-4D49-AA4C-02FCF4B7D28D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360C7-A049-4A69-9046-0D20B86F6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87436-BA8B-4E4F-8E5B-C912CFF43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33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14C3A-A14F-4789-A29B-D01735DCC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F7459-6B8D-48D6-9A19-1EDE19E06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10CFA-B64E-47CA-A5F2-26D77AC7C8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B411D-E9E4-4D49-AA4C-02FCF4B7D28D}" type="datetimeFigureOut">
              <a:rPr lang="en-US" smtClean="0"/>
              <a:t>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7ADC1-A9B2-46E7-869E-7A861838FE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8A515-7AF6-45C9-8AAF-7C2932504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18562-DE9F-4414-A285-B3E22CFFD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6C522-0CF0-4BFC-AE0C-FB94FFD022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5D79C4-13D5-421D-ABE1-7C1C34AA7A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87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4D6B-B2C0-4ACB-840A-89DE05FD8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dilemma: a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0D701-5D37-4817-A143-2EB9A10D4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Every player starts with $5. </a:t>
            </a:r>
          </a:p>
          <a:p>
            <a:r>
              <a:rPr lang="en-US" dirty="0"/>
              <a:t>Every round you may put $1 into the center. If you put in the $1, every player gets 10 cents.</a:t>
            </a:r>
          </a:p>
          <a:p>
            <a:r>
              <a:rPr lang="en-US" dirty="0"/>
              <a:t>You will state your intention to do so or not on a sheet of paper.</a:t>
            </a:r>
          </a:p>
          <a:p>
            <a:r>
              <a:rPr lang="en-US" dirty="0"/>
              <a:t>You may make whatever claims you want to about whether you intend to put in the money. Those claims are not binding. You may not show other players your paper.</a:t>
            </a:r>
          </a:p>
          <a:p>
            <a:r>
              <a:rPr lang="en-US" dirty="0"/>
              <a:t>All players will hand their sheets to me.</a:t>
            </a:r>
          </a:p>
          <a:p>
            <a:r>
              <a:rPr lang="en-US" dirty="0"/>
              <a:t>If a player has $20, that player immediately wins and exits the game with 5% extra credit on the next exam.</a:t>
            </a:r>
          </a:p>
          <a:p>
            <a:r>
              <a:rPr lang="en-US" dirty="0"/>
              <a:t>If you no longer have at least $1 you are out. If you are the first player eliminated, you must write a 1 page paper on game theory and how it applies to ecology by next Friday.</a:t>
            </a:r>
          </a:p>
          <a:p>
            <a:r>
              <a:rPr lang="en-US" dirty="0"/>
              <a:t>If it ever becomes impossible for any player to reach $20, all players lose and must write a 1 page paper on game theory and how it applies to ecology by next Friday.</a:t>
            </a:r>
          </a:p>
          <a:p>
            <a:r>
              <a:rPr lang="en-US" dirty="0"/>
              <a:t>If you have the most money at the end (even if you technically lost) you get 5% extra credit on the next exam. </a:t>
            </a:r>
          </a:p>
          <a:p>
            <a:r>
              <a:rPr lang="en-US" dirty="0"/>
              <a:t>Ties for winner count. Ties for loser count.</a:t>
            </a:r>
          </a:p>
        </p:txBody>
      </p:sp>
    </p:spTree>
    <p:extLst>
      <p:ext uri="{BB962C8B-B14F-4D97-AF65-F5344CB8AC3E}">
        <p14:creationId xmlns:p14="http://schemas.microsoft.com/office/powerpoint/2010/main" val="1686483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F7A86-9CBF-490C-B296-904168B83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Theory (very short version)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ADAF2-3F4D-41EA-8360-A12DC8CEF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Rational people will almost never arrive at the optimal solution with most incentive structures.</a:t>
            </a:r>
          </a:p>
          <a:p>
            <a:r>
              <a:rPr lang="en-US" dirty="0"/>
              <a:t>Better incentive structures can get us closer to optimal outcomes.</a:t>
            </a:r>
          </a:p>
          <a:p>
            <a:r>
              <a:rPr lang="en-US" dirty="0"/>
              <a:t>https://ncase.me/trust/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024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98180-A1B9-42EA-B0A6-8953B4790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good vs personal good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EE1A8-4113-4410-BCEF-C18DAF85E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best choice for an individual is seldom the best choice for everyone else.</a:t>
            </a:r>
          </a:p>
        </p:txBody>
      </p:sp>
    </p:spTree>
    <p:extLst>
      <p:ext uri="{BB962C8B-B14F-4D97-AF65-F5344CB8AC3E}">
        <p14:creationId xmlns:p14="http://schemas.microsoft.com/office/powerpoint/2010/main" val="1249884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F5A25-8BB9-47BC-BE06-AE280E572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70986-407B-4E49-9F59-875CE0FC3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total cost to society of buying/using something, manufacturing something, or providing a service is not just the dollar cost of buying it</a:t>
            </a:r>
          </a:p>
          <a:p>
            <a:pPr lvl="1"/>
            <a:r>
              <a:rPr lang="en-US" dirty="0"/>
              <a:t>Social cost/benefit</a:t>
            </a:r>
          </a:p>
          <a:p>
            <a:pPr lvl="1"/>
            <a:r>
              <a:rPr lang="en-US" dirty="0"/>
              <a:t>Environmental cost/benefit</a:t>
            </a:r>
          </a:p>
          <a:p>
            <a:pPr lvl="1"/>
            <a:r>
              <a:rPr lang="en-US" dirty="0"/>
              <a:t>Cost/benefit to neighbors</a:t>
            </a:r>
          </a:p>
          <a:p>
            <a:pPr lvl="1"/>
            <a:r>
              <a:rPr lang="en-US" dirty="0"/>
              <a:t>The externalities are not necessarily known to the person</a:t>
            </a:r>
          </a:p>
        </p:txBody>
      </p:sp>
    </p:spTree>
    <p:extLst>
      <p:ext uri="{BB962C8B-B14F-4D97-AF65-F5344CB8AC3E}">
        <p14:creationId xmlns:p14="http://schemas.microsoft.com/office/powerpoint/2010/main" val="1945480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Companies and individuals want to use land to make profits</a:t>
            </a:r>
          </a:p>
          <a:p>
            <a:r>
              <a:rPr lang="en-US" dirty="0"/>
              <a:t>What are the costs?</a:t>
            </a:r>
          </a:p>
        </p:txBody>
      </p:sp>
    </p:spTree>
    <p:extLst>
      <p:ext uri="{BB962C8B-B14F-4D97-AF65-F5344CB8AC3E}">
        <p14:creationId xmlns:p14="http://schemas.microsoft.com/office/powerpoint/2010/main" val="162173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512DD-CCAA-E0D2-BE6A-6C94F6ADD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Logging: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51854-2ECA-4C4E-6742-0569319EB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Clear cut: cut down all trees in a region</a:t>
            </a:r>
          </a:p>
          <a:p>
            <a:r>
              <a:rPr lang="en-US" dirty="0"/>
              <a:t>Selection cutting: cut down a fraction of all trees of the same species</a:t>
            </a:r>
          </a:p>
          <a:p>
            <a:r>
              <a:rPr lang="en-US" dirty="0"/>
              <a:t>Selective cutting: extract only the economically advantageous trees</a:t>
            </a:r>
          </a:p>
          <a:p>
            <a:r>
              <a:rPr lang="en-US" dirty="0"/>
              <a:t>What are some advantages and disadvantages? How would different types of selective cuts change outcomes?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594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446FD-212B-30F8-0969-56938F74F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Clear Cut                   vs selection cut  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E1CA76-15B4-9C30-2FFB-E5376F26A3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6837" y="2159000"/>
            <a:ext cx="4231822" cy="23347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59A890-7A46-1C54-6554-E45EE7AD8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966" y="1964190"/>
            <a:ext cx="5114925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82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Clear cut: cut down all trees in a region</a:t>
            </a:r>
          </a:p>
          <a:p>
            <a:pPr lvl="1"/>
            <a:r>
              <a:rPr lang="en-US" dirty="0"/>
              <a:t>Major ecological impacts</a:t>
            </a:r>
          </a:p>
          <a:p>
            <a:pPr lvl="2"/>
            <a:r>
              <a:rPr lang="en-US" dirty="0"/>
              <a:t>Soil erosion</a:t>
            </a:r>
          </a:p>
          <a:p>
            <a:pPr lvl="2"/>
            <a:r>
              <a:rPr lang="en-US" dirty="0"/>
              <a:t>Displacement of animals</a:t>
            </a:r>
          </a:p>
          <a:p>
            <a:pPr lvl="2"/>
            <a:r>
              <a:rPr lang="en-US" dirty="0"/>
              <a:t>Problems with regrowth of trees that need shade</a:t>
            </a:r>
          </a:p>
          <a:p>
            <a:pPr lvl="2"/>
            <a:r>
              <a:rPr lang="en-US" dirty="0"/>
              <a:t>In very forested areas, might actually increase diversity</a:t>
            </a:r>
          </a:p>
          <a:p>
            <a:r>
              <a:rPr lang="en-US" dirty="0"/>
              <a:t>Selective cut: cut down only valuable trees</a:t>
            </a:r>
          </a:p>
          <a:p>
            <a:pPr lvl="1"/>
            <a:r>
              <a:rPr lang="en-US" dirty="0"/>
              <a:t>Still has large impact</a:t>
            </a:r>
          </a:p>
          <a:p>
            <a:pPr lvl="2"/>
            <a:r>
              <a:rPr lang="en-US" dirty="0"/>
              <a:t>Problems with regrowth of trees that require sun</a:t>
            </a:r>
          </a:p>
          <a:p>
            <a:pPr lvl="2"/>
            <a:r>
              <a:rPr lang="en-US" dirty="0"/>
              <a:t>Might still eliminate habitat for animals that depend on specific species</a:t>
            </a:r>
          </a:p>
          <a:p>
            <a:pPr lvl="2"/>
            <a:r>
              <a:rPr lang="en-US" dirty="0"/>
              <a:t>Might shift balance to other species, so it can be worse long term than clear cutting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09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063CC-E2DE-9480-BB54-7E7BC875F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90778-7668-B9AD-C65C-A05F53590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Selection cut:</a:t>
            </a:r>
          </a:p>
          <a:p>
            <a:pPr lvl="1"/>
            <a:r>
              <a:rPr lang="en-US" dirty="0"/>
              <a:t>Substantially reduces environmental damage when done well</a:t>
            </a:r>
          </a:p>
          <a:p>
            <a:pPr lvl="1"/>
            <a:r>
              <a:rPr lang="en-US" dirty="0"/>
              <a:t>Can be modifies to be clumpier for sun requiring trees</a:t>
            </a:r>
          </a:p>
          <a:p>
            <a:pPr lvl="1"/>
            <a:r>
              <a:rPr lang="en-US" dirty="0"/>
              <a:t>Considered a good practice for sustainable forestry</a:t>
            </a:r>
          </a:p>
          <a:p>
            <a:pPr lvl="1"/>
            <a:r>
              <a:rPr lang="en-US" dirty="0"/>
              <a:t>More difficult logistically</a:t>
            </a:r>
          </a:p>
          <a:p>
            <a:r>
              <a:rPr lang="en-US" dirty="0"/>
              <a:t>Note: Selection and selective cut are sometimes used interchangeably, particularly by logging companies.</a:t>
            </a:r>
          </a:p>
        </p:txBody>
      </p:sp>
    </p:spTree>
    <p:extLst>
      <p:ext uri="{BB962C8B-B14F-4D97-AF65-F5344CB8AC3E}">
        <p14:creationId xmlns:p14="http://schemas.microsoft.com/office/powerpoint/2010/main" val="2914830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0D53D-D7FA-4015-B28A-BDED50108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Government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D1206-1468-4BF4-BB2D-C65DF2B0C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National Parks: Areas reserved for preservation, scientific and recreational purposes</a:t>
            </a:r>
          </a:p>
          <a:p>
            <a:pPr lvl="1"/>
            <a:r>
              <a:rPr lang="en-US" dirty="0"/>
              <a:t>Often unique or unusual regions</a:t>
            </a:r>
          </a:p>
          <a:p>
            <a:r>
              <a:rPr lang="en-US" dirty="0"/>
              <a:t>National forest: Areas where resource extraction is controlled and multiple usage goals are balanced against each other.</a:t>
            </a:r>
          </a:p>
          <a:p>
            <a:pPr lvl="1"/>
            <a:r>
              <a:rPr lang="en-US" dirty="0"/>
              <a:t>Mining</a:t>
            </a:r>
          </a:p>
          <a:p>
            <a:pPr lvl="1"/>
            <a:r>
              <a:rPr lang="en-US" dirty="0"/>
              <a:t>Logging</a:t>
            </a:r>
          </a:p>
          <a:p>
            <a:r>
              <a:rPr lang="en-US" dirty="0"/>
              <a:t>Wilderness area: Area where no (new) resource extraction is allowed, no roads can be built, and no developed campgrounds may be constructed</a:t>
            </a:r>
          </a:p>
          <a:p>
            <a:r>
              <a:rPr lang="en-US" dirty="0"/>
              <a:t>Wildlife refuge: Goal is to protect wildlife. Typically limited human usage is allowed.</a:t>
            </a:r>
          </a:p>
        </p:txBody>
      </p:sp>
    </p:spTree>
    <p:extLst>
      <p:ext uri="{BB962C8B-B14F-4D97-AF65-F5344CB8AC3E}">
        <p14:creationId xmlns:p14="http://schemas.microsoft.com/office/powerpoint/2010/main" val="4258573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9DCC7-346C-60F3-AE2F-3B95152E8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Yellowstone, left: Wikipedia, right: NPS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6C0A8EA-34FC-0405-5479-0672968376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8591" y="1690688"/>
            <a:ext cx="3263503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7C9755-C320-62C9-3D22-DA6531402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415" y="2206171"/>
            <a:ext cx="4732975" cy="315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688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E87A5-18EC-4635-F523-F5BE7D053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Weminuche</a:t>
            </a:r>
            <a:r>
              <a:rPr lang="en-US" dirty="0"/>
              <a:t> Wilderness, San Juan Mountains association</a:t>
            </a:r>
          </a:p>
        </p:txBody>
      </p:sp>
      <p:pic>
        <p:nvPicPr>
          <p:cNvPr id="2050" name="Picture 2" descr="Weminuche Wilderness: Trails, Camping, and Guides - SJMA">
            <a:extLst>
              <a:ext uri="{FF2B5EF4-FFF2-40B4-BE49-F238E27FC236}">
                <a16:creationId xmlns:a16="http://schemas.microsoft.com/office/drawing/2014/main" id="{2F9C5C66-ACBA-30D4-51AE-AA72F2AEFA8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079" y="1854654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896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BA186-43D0-0C67-4C15-E22ACEE7D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Forest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2F42C-6CAA-36F7-89DF-9FA4BF9CF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Could logging ever help forests?</a:t>
            </a:r>
          </a:p>
        </p:txBody>
      </p:sp>
    </p:spTree>
    <p:extLst>
      <p:ext uri="{BB962C8B-B14F-4D97-AF65-F5344CB8AC3E}">
        <p14:creationId xmlns:p14="http://schemas.microsoft.com/office/powerpoint/2010/main" val="563915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2AE64-1D94-F0AF-12FA-854CA9CEA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2FDFC-CB65-095D-0BE1-EBF7B6D14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030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a forest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Controlling fires</a:t>
            </a:r>
          </a:p>
          <a:p>
            <a:pPr lvl="1"/>
            <a:r>
              <a:rPr lang="en-US" dirty="0"/>
              <a:t>Fires are a natural and necessary part of the forest cycle</a:t>
            </a:r>
          </a:p>
          <a:p>
            <a:pPr lvl="1"/>
            <a:r>
              <a:rPr lang="en-US" dirty="0"/>
              <a:t>Officials will use prescribed (aka controlled) burns to avoid large fires</a:t>
            </a:r>
          </a:p>
          <a:p>
            <a:pPr lvl="1"/>
            <a:r>
              <a:rPr lang="en-US" dirty="0"/>
              <a:t>Activities will be restricted during times of high fire risk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44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a rangeland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Rangelands are dry, open regions used for grazing cattle.</a:t>
            </a:r>
          </a:p>
          <a:p>
            <a:r>
              <a:rPr lang="en-US" dirty="0"/>
              <a:t>Grazing on rangeland is less energy intensive than feedlots</a:t>
            </a:r>
          </a:p>
          <a:p>
            <a:r>
              <a:rPr lang="en-US" dirty="0"/>
              <a:t>Grazing adds manure to the land (a good thing)</a:t>
            </a:r>
          </a:p>
          <a:p>
            <a:r>
              <a:rPr lang="en-US" dirty="0"/>
              <a:t>Overgrazing ruins the land</a:t>
            </a:r>
          </a:p>
          <a:p>
            <a:pPr lvl="1"/>
            <a:r>
              <a:rPr lang="en-US" dirty="0"/>
              <a:t>Removes too many plants</a:t>
            </a:r>
          </a:p>
          <a:p>
            <a:pPr lvl="1"/>
            <a:r>
              <a:rPr lang="en-US" dirty="0"/>
              <a:t>Makes soil vulnerable to erosion by wind</a:t>
            </a:r>
          </a:p>
          <a:p>
            <a:r>
              <a:rPr lang="en-US" dirty="0"/>
              <a:t>A permit system is used to limit grazing</a:t>
            </a:r>
          </a:p>
          <a:p>
            <a:r>
              <a:rPr lang="en-US" dirty="0"/>
              <a:t>Some claim that too many permits are given out at too low a cost</a:t>
            </a:r>
          </a:p>
        </p:txBody>
      </p:sp>
    </p:spTree>
    <p:extLst>
      <p:ext uri="{BB962C8B-B14F-4D97-AF65-F5344CB8AC3E}">
        <p14:creationId xmlns:p14="http://schemas.microsoft.com/office/powerpoint/2010/main" val="2814473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0D53D-D7FA-4015-B28A-BDED50108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Suburbs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D1206-1468-4BF4-BB2D-C65DF2B0C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Suburbs have a larger environmental impact</a:t>
            </a:r>
          </a:p>
          <a:p>
            <a:pPr lvl="1"/>
            <a:r>
              <a:rPr lang="en-US" dirty="0"/>
              <a:t>Lower population density</a:t>
            </a:r>
          </a:p>
          <a:p>
            <a:pPr lvl="1"/>
            <a:r>
              <a:rPr lang="en-US" dirty="0"/>
              <a:t>Longer commutes (on average)</a:t>
            </a:r>
          </a:p>
          <a:p>
            <a:r>
              <a:rPr lang="en-US" dirty="0"/>
              <a:t>So… what is people’s incentive for doing so?</a:t>
            </a:r>
          </a:p>
          <a:p>
            <a:pPr lvl="1"/>
            <a:r>
              <a:rPr lang="en-US" dirty="0"/>
              <a:t>Cost</a:t>
            </a:r>
          </a:p>
          <a:p>
            <a:pPr lvl="1"/>
            <a:r>
              <a:rPr lang="en-US" dirty="0"/>
              <a:t>Room for kids to play</a:t>
            </a:r>
          </a:p>
          <a:p>
            <a:pPr lvl="1"/>
            <a:r>
              <a:rPr lang="en-US" dirty="0"/>
              <a:t>Quieter</a:t>
            </a:r>
          </a:p>
          <a:p>
            <a:pPr lvl="1"/>
            <a:r>
              <a:rPr lang="en-US" dirty="0"/>
              <a:t>Lower crime (usually)</a:t>
            </a:r>
          </a:p>
          <a:p>
            <a:r>
              <a:rPr lang="en-US" dirty="0"/>
              <a:t>History</a:t>
            </a:r>
          </a:p>
          <a:p>
            <a:pPr lvl="1"/>
            <a:r>
              <a:rPr lang="en-US" dirty="0"/>
              <a:t>Became popular in the 50s as a result of more highway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133197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AAA5-F382-4A98-BE5C-ABF186AE0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Urban blight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44514-2E61-4271-B2C0-0FB1BC028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people start to move to the suburbs, what should happen?</a:t>
            </a:r>
          </a:p>
          <a:p>
            <a:pPr lvl="1"/>
            <a:r>
              <a:rPr lang="en-US" dirty="0"/>
              <a:t>Wealthier leave first because they have the means</a:t>
            </a:r>
          </a:p>
          <a:p>
            <a:pPr lvl="1"/>
            <a:r>
              <a:rPr lang="en-US" dirty="0"/>
              <a:t>Lower tax revenue</a:t>
            </a:r>
          </a:p>
          <a:p>
            <a:pPr lvl="1"/>
            <a:r>
              <a:rPr lang="en-US" dirty="0"/>
              <a:t>Businesses leave</a:t>
            </a:r>
          </a:p>
          <a:p>
            <a:pPr lvl="1"/>
            <a:r>
              <a:rPr lang="en-US" dirty="0"/>
              <a:t>City cuts non-essential services, raises taxes</a:t>
            </a:r>
          </a:p>
          <a:p>
            <a:pPr lvl="1"/>
            <a:r>
              <a:rPr lang="en-US" dirty="0"/>
              <a:t>Neighborhoods decline</a:t>
            </a:r>
          </a:p>
          <a:p>
            <a:pPr lvl="1"/>
            <a:r>
              <a:rPr lang="en-US" dirty="0"/>
              <a:t>Positive feedback…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866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55946-2B27-79CD-9316-F17D7420F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Gentrification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3AE70-5BBC-2E1B-AEBC-1CD898545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People (often younger people) start moving back to a city</a:t>
            </a:r>
          </a:p>
          <a:p>
            <a:pPr lvl="1"/>
            <a:r>
              <a:rPr lang="en-US" dirty="0"/>
              <a:t>Businesses open to cater to them</a:t>
            </a:r>
          </a:p>
          <a:p>
            <a:pPr lvl="1"/>
            <a:r>
              <a:rPr lang="en-US" dirty="0"/>
              <a:t>Increases tax revenue</a:t>
            </a:r>
          </a:p>
          <a:p>
            <a:pPr lvl="1"/>
            <a:r>
              <a:rPr lang="en-US" dirty="0"/>
              <a:t>Cities increase services</a:t>
            </a:r>
          </a:p>
          <a:p>
            <a:pPr lvl="1"/>
            <a:r>
              <a:rPr lang="en-US" dirty="0"/>
              <a:t>Draws more people</a:t>
            </a:r>
          </a:p>
          <a:p>
            <a:pPr lvl="1"/>
            <a:r>
              <a:rPr lang="en-US" dirty="0"/>
              <a:t>Positive feedback again….</a:t>
            </a:r>
          </a:p>
          <a:p>
            <a:r>
              <a:rPr lang="en-US" dirty="0"/>
              <a:t>Would there be any downsides?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759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037F-6F31-4125-8283-BD09513ED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to cities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78F51-2CC6-41A4-8D0D-F10AB59FD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Congested, highways between suburbs and cities</a:t>
            </a:r>
          </a:p>
          <a:p>
            <a:r>
              <a:rPr lang="en-US" dirty="0"/>
              <a:t>Solution: Expand highways to have more lanes</a:t>
            </a:r>
          </a:p>
          <a:p>
            <a:pPr lvl="1"/>
            <a:r>
              <a:rPr lang="en-US" dirty="0"/>
              <a:t>Problem: induced demand</a:t>
            </a:r>
          </a:p>
          <a:p>
            <a:pPr lvl="1"/>
            <a:r>
              <a:rPr lang="en-US" dirty="0"/>
              <a:t>Actual effect (credit Milam et. al. 2017)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DB879F-77B3-46BB-970C-DDC905E45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950" y="3584510"/>
            <a:ext cx="5925991" cy="267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72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A4A28-F4F6-41EC-8624-764FDB3F0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72C06-0266-465C-B450-5A0ECEC0C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Idea: make neighborhoods safer and less busy by designating specific areas to only have specific uses and building types</a:t>
            </a:r>
          </a:p>
          <a:p>
            <a:pPr lvl="1"/>
            <a:r>
              <a:rPr lang="en-US" dirty="0"/>
              <a:t>Generally something like this</a:t>
            </a:r>
          </a:p>
          <a:p>
            <a:pPr lvl="2"/>
            <a:r>
              <a:rPr lang="en-US" dirty="0"/>
              <a:t>Industrial (factories)</a:t>
            </a:r>
          </a:p>
          <a:p>
            <a:pPr lvl="2"/>
            <a:r>
              <a:rPr lang="en-US" dirty="0"/>
              <a:t>Commercial (businesses and retailers)</a:t>
            </a:r>
          </a:p>
          <a:p>
            <a:pPr lvl="2"/>
            <a:r>
              <a:rPr lang="en-US" dirty="0"/>
              <a:t>Residential (houses, sometimes apartments are separated)</a:t>
            </a:r>
          </a:p>
          <a:p>
            <a:pPr lvl="1"/>
            <a:r>
              <a:rPr lang="en-US" dirty="0"/>
              <a:t>Implementation</a:t>
            </a:r>
          </a:p>
          <a:p>
            <a:pPr lvl="2"/>
            <a:r>
              <a:rPr lang="en-US" dirty="0"/>
              <a:t>Early zoning laws were mostly to keep out minorities and poor people</a:t>
            </a:r>
          </a:p>
          <a:p>
            <a:pPr lvl="2"/>
            <a:r>
              <a:rPr lang="en-US" dirty="0"/>
              <a:t>Modern zoning laws are more focused on city planning with (usually) less racism</a:t>
            </a:r>
          </a:p>
          <a:p>
            <a:pPr lvl="1"/>
            <a:r>
              <a:rPr lang="en-US" dirty="0"/>
              <a:t>Result of modern zoning laws</a:t>
            </a:r>
          </a:p>
          <a:p>
            <a:pPr lvl="2"/>
            <a:r>
              <a:rPr lang="en-US" dirty="0"/>
              <a:t>Lots of driving is needed because stores and entertainment cannot exist in residential neighborhoods </a:t>
            </a:r>
          </a:p>
        </p:txBody>
      </p:sp>
    </p:spTree>
    <p:extLst>
      <p:ext uri="{BB962C8B-B14F-4D97-AF65-F5344CB8AC3E}">
        <p14:creationId xmlns:p14="http://schemas.microsoft.com/office/powerpoint/2010/main" val="1847830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F7655-1AAD-4F5B-AEF5-2C6418169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1D58C-F71F-4709-AE40-A819ACFFD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Smart growth neighborhood</a:t>
            </a:r>
          </a:p>
          <a:p>
            <a:pPr lvl="1"/>
            <a:r>
              <a:rPr lang="en-US" dirty="0"/>
              <a:t>Parks, school, shops, restaurants</a:t>
            </a:r>
          </a:p>
          <a:p>
            <a:pPr lvl="1"/>
            <a:r>
              <a:rPr lang="en-US" dirty="0"/>
              <a:t>Housing for many different income brackets</a:t>
            </a:r>
          </a:p>
          <a:p>
            <a:pPr lvl="1"/>
            <a:r>
              <a:rPr lang="en-US" dirty="0"/>
              <a:t>Make neighborhoods walkable</a:t>
            </a:r>
          </a:p>
          <a:p>
            <a:pPr lvl="1"/>
            <a:r>
              <a:rPr lang="en-US" dirty="0"/>
              <a:t>Encourage community involvement in city planning</a:t>
            </a:r>
          </a:p>
          <a:p>
            <a:pPr lvl="1"/>
            <a:r>
              <a:rPr lang="en-US" dirty="0"/>
              <a:t>Make the community distinctive</a:t>
            </a:r>
          </a:p>
          <a:p>
            <a:pPr lvl="1"/>
            <a:r>
              <a:rPr lang="en-US" dirty="0"/>
              <a:t>Preserve open space and environmentally important areas</a:t>
            </a:r>
          </a:p>
          <a:p>
            <a:pPr lvl="1"/>
            <a:r>
              <a:rPr lang="en-US" dirty="0"/>
              <a:t>Make decisions predictable, fair and transparent</a:t>
            </a:r>
          </a:p>
          <a:p>
            <a:pPr lvl="1"/>
            <a:r>
              <a:rPr lang="en-US" dirty="0"/>
              <a:t>Provide many transportation options</a:t>
            </a:r>
          </a:p>
          <a:p>
            <a:pPr lvl="1"/>
            <a:r>
              <a:rPr lang="en-US" dirty="0"/>
              <a:t>Use compact building design</a:t>
            </a:r>
          </a:p>
          <a:p>
            <a:pPr lvl="1"/>
            <a:r>
              <a:rPr lang="en-US" dirty="0"/>
              <a:t>Strengthen existing communities with intelligent redesign</a:t>
            </a:r>
          </a:p>
        </p:txBody>
      </p:sp>
    </p:spTree>
    <p:extLst>
      <p:ext uri="{BB962C8B-B14F-4D97-AF65-F5344CB8AC3E}">
        <p14:creationId xmlns:p14="http://schemas.microsoft.com/office/powerpoint/2010/main" val="4135162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8201-DB1C-4246-883E-BE33808DA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dilemma: a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FBACC-60DE-4187-B683-F3B87B52B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Every player who has more than $100 at the end of the game gets 5 extra credit points on the next exam.</a:t>
            </a:r>
          </a:p>
          <a:p>
            <a:r>
              <a:rPr lang="en-US" dirty="0"/>
              <a:t>Every player who has less than $74 at the end of the game loses 5 points on their next exam.</a:t>
            </a:r>
          </a:p>
          <a:p>
            <a:r>
              <a:rPr lang="en-US" dirty="0"/>
              <a:t>You gain $5 in revenue for each sheep when you sell it at the end of the round.</a:t>
            </a:r>
          </a:p>
          <a:p>
            <a:r>
              <a:rPr lang="en-US" dirty="0"/>
              <a:t>Grazing a sheep on common land is free.</a:t>
            </a:r>
          </a:p>
          <a:p>
            <a:r>
              <a:rPr lang="en-US" dirty="0"/>
              <a:t>Grazing a sheep on your own land requires $3 in resources for that round.</a:t>
            </a:r>
          </a:p>
          <a:p>
            <a:r>
              <a:rPr lang="en-US" dirty="0"/>
              <a:t>You start with 5 sheep and get 5 new sheep at the end of each round.</a:t>
            </a:r>
          </a:p>
          <a:p>
            <a:r>
              <a:rPr lang="en-US" dirty="0"/>
              <a:t>The carrying capacity of the common land is 50 sheep. As long as there are fewer than this, the common land will not be depleted. Each sheep past 50 depletes 2% of the land’s resources that will not replenish until fewer than 50 sheep are grazing there. If the land runs out of resources, it is unusable until it replenishes. </a:t>
            </a:r>
          </a:p>
          <a:p>
            <a:r>
              <a:rPr lang="en-US" dirty="0"/>
              <a:t>The game lasts for 5 rounds. Any player may make agreements with the group or other players, but the deals are not binding.</a:t>
            </a:r>
          </a:p>
        </p:txBody>
      </p:sp>
    </p:spTree>
    <p:extLst>
      <p:ext uri="{BB962C8B-B14F-4D97-AF65-F5344CB8AC3E}">
        <p14:creationId xmlns:p14="http://schemas.microsoft.com/office/powerpoint/2010/main" val="306943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8767</TotalTime>
  <Words>1291</Words>
  <Application>Microsoft Office PowerPoint</Application>
  <PresentationFormat>Widescreen</PresentationFormat>
  <Paragraphs>142</Paragraphs>
  <Slides>24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Understanding the dilemma: a game</vt:lpstr>
      <vt:lpstr>Game Theory (very short version)</vt:lpstr>
      <vt:lpstr>Common good vs personal good</vt:lpstr>
      <vt:lpstr>Externalities</vt:lpstr>
      <vt:lpstr>Land use</vt:lpstr>
      <vt:lpstr>Logging:</vt:lpstr>
      <vt:lpstr>Clear Cut                   vs selection cut    </vt:lpstr>
      <vt:lpstr>Logging</vt:lpstr>
      <vt:lpstr>Logging</vt:lpstr>
      <vt:lpstr>Government intervention</vt:lpstr>
      <vt:lpstr>Yellowstone, left: Wikipedia, right: NPS</vt:lpstr>
      <vt:lpstr>Weminuche Wilderness, San Juan Mountains association</vt:lpstr>
      <vt:lpstr>Forest management</vt:lpstr>
      <vt:lpstr>PowerPoint Presentation</vt:lpstr>
      <vt:lpstr>Managing a forest</vt:lpstr>
      <vt:lpstr>Managing a rangeland</vt:lpstr>
      <vt:lpstr>Suburbs</vt:lpstr>
      <vt:lpstr>Urban blight</vt:lpstr>
      <vt:lpstr>Gentrification</vt:lpstr>
      <vt:lpstr>Getting to cities</vt:lpstr>
      <vt:lpstr>Zoning</vt:lpstr>
      <vt:lpstr>How can we do better?</vt:lpstr>
      <vt:lpstr>Understanding the dilemma: a game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Jesse Nims</dc:creator>
  <cp:lastModifiedBy>Jesse Nims</cp:lastModifiedBy>
  <cp:revision>24</cp:revision>
  <dcterms:created xsi:type="dcterms:W3CDTF">2022-02-21T23:44:51Z</dcterms:created>
  <dcterms:modified xsi:type="dcterms:W3CDTF">2026-01-02T02:50:34Z</dcterms:modified>
</cp:coreProperties>
</file>