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5" r:id="rId6"/>
    <p:sldId id="266" r:id="rId7"/>
    <p:sldId id="264" r:id="rId8"/>
    <p:sldId id="262" r:id="rId9"/>
    <p:sldId id="258" r:id="rId10"/>
    <p:sldId id="259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145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82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97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409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9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102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445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84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83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04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72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9E12-3754-4833-97C6-147E66D2CF7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005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59E12-3754-4833-97C6-147E66D2CF7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C7C0C-243F-4C1E-A304-C53DD56B9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800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Hazardous waste disposal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Medical (biologically hazardous)</a:t>
            </a:r>
          </a:p>
          <a:p>
            <a:pPr lvl="1"/>
            <a:r>
              <a:rPr lang="en-US" dirty="0"/>
              <a:t>Needles</a:t>
            </a:r>
          </a:p>
          <a:p>
            <a:pPr lvl="1"/>
            <a:r>
              <a:rPr lang="en-US" dirty="0"/>
              <a:t>Pharmaceuticals</a:t>
            </a:r>
          </a:p>
          <a:p>
            <a:pPr lvl="1"/>
            <a:r>
              <a:rPr lang="en-US" dirty="0"/>
              <a:t>Laboratory waste (</a:t>
            </a:r>
            <a:r>
              <a:rPr lang="en-US" dirty="0" err="1"/>
              <a:t>eg</a:t>
            </a:r>
            <a:r>
              <a:rPr lang="en-US" dirty="0"/>
              <a:t> bacterial cultures)</a:t>
            </a:r>
          </a:p>
          <a:p>
            <a:pPr lvl="1"/>
            <a:r>
              <a:rPr lang="en-US" dirty="0"/>
              <a:t>Anything else with bodily fluids</a:t>
            </a:r>
          </a:p>
          <a:p>
            <a:pPr lvl="1"/>
            <a:r>
              <a:rPr lang="en-US" dirty="0"/>
              <a:t>Typically incinerated</a:t>
            </a:r>
          </a:p>
          <a:p>
            <a:r>
              <a:rPr lang="en-US" dirty="0"/>
              <a:t>Industrial waste (chemically hazardous)</a:t>
            </a:r>
          </a:p>
          <a:p>
            <a:pPr lvl="1"/>
            <a:r>
              <a:rPr lang="en-US" dirty="0"/>
              <a:t>Dioxins</a:t>
            </a:r>
          </a:p>
          <a:p>
            <a:pPr lvl="1"/>
            <a:r>
              <a:rPr lang="en-US" dirty="0"/>
              <a:t>PCBs</a:t>
            </a:r>
          </a:p>
          <a:p>
            <a:r>
              <a:rPr lang="en-US" dirty="0"/>
              <a:t>Household chemicals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9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9560F-6E02-6308-B623-889A2B5B7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7462F-6B93-559A-7035-83EE8C7BC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Petroleum products</a:t>
            </a:r>
          </a:p>
          <a:p>
            <a:pPr lvl="1"/>
            <a:r>
              <a:rPr lang="en-US" dirty="0"/>
              <a:t>Motor oil/Heating oil…</a:t>
            </a:r>
          </a:p>
          <a:p>
            <a:pPr lvl="2"/>
            <a:r>
              <a:rPr lang="en-US" dirty="0"/>
              <a:t>Cannot be thrown in trash</a:t>
            </a:r>
          </a:p>
          <a:p>
            <a:pPr lvl="2"/>
            <a:r>
              <a:rPr lang="en-US" dirty="0"/>
              <a:t>Consumers can give it to designated facilities</a:t>
            </a:r>
          </a:p>
          <a:p>
            <a:pPr lvl="2"/>
            <a:r>
              <a:rPr lang="en-US" dirty="0"/>
              <a:t>Either recycled or burned for energy</a:t>
            </a:r>
          </a:p>
          <a:p>
            <a:r>
              <a:rPr lang="en-US" dirty="0"/>
              <a:t>Household chemicals</a:t>
            </a:r>
          </a:p>
          <a:p>
            <a:pPr lvl="1"/>
            <a:r>
              <a:rPr lang="en-US" dirty="0"/>
              <a:t>Generally require special disposal</a:t>
            </a:r>
          </a:p>
          <a:p>
            <a:pPr lvl="1"/>
            <a:r>
              <a:rPr lang="en-US" dirty="0"/>
              <a:t>Paint</a:t>
            </a:r>
          </a:p>
          <a:p>
            <a:pPr lvl="1"/>
            <a:r>
              <a:rPr lang="en-US" dirty="0"/>
              <a:t>Bleach</a:t>
            </a:r>
          </a:p>
          <a:p>
            <a:pPr lvl="1"/>
            <a:r>
              <a:rPr lang="en-US" dirty="0"/>
              <a:t>Acetone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0D0AE6-2304-7E4C-E2ED-D8C834C73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345" y="1379412"/>
            <a:ext cx="3627434" cy="511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39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34DDC-E871-92F1-1976-3C15BF8BD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Waste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46B65-3DE6-8AE9-E148-48498D51E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Phthalates</a:t>
            </a:r>
          </a:p>
          <a:p>
            <a:pPr lvl="1"/>
            <a:r>
              <a:rPr lang="en-US" dirty="0"/>
              <a:t>Plastic manufacture</a:t>
            </a:r>
          </a:p>
          <a:p>
            <a:pPr lvl="1"/>
            <a:r>
              <a:rPr lang="en-US" dirty="0"/>
              <a:t>Strong endocrine disruptor (synthetic estrogen)</a:t>
            </a:r>
          </a:p>
          <a:p>
            <a:pPr lvl="1"/>
            <a:r>
              <a:rPr lang="en-US" dirty="0"/>
              <a:t>Probably causes insulin resistance</a:t>
            </a:r>
          </a:p>
          <a:p>
            <a:pPr lvl="1"/>
            <a:r>
              <a:rPr lang="en-US" dirty="0"/>
              <a:t>Also used in cosmetics…</a:t>
            </a:r>
          </a:p>
          <a:p>
            <a:pPr lvl="1"/>
            <a:r>
              <a:rPr lang="en-US" dirty="0"/>
              <a:t>Most Americans test positive for multiple </a:t>
            </a:r>
            <a:r>
              <a:rPr lang="en-US" dirty="0" err="1"/>
              <a:t>Pthalates</a:t>
            </a:r>
            <a:endParaRPr lang="en-US" dirty="0"/>
          </a:p>
          <a:p>
            <a:pPr lvl="1"/>
            <a:r>
              <a:rPr lang="en-US" dirty="0"/>
              <a:t>Lower molecular weight phthalates are being phased out due to toxicity concerns</a:t>
            </a:r>
          </a:p>
          <a:p>
            <a:pPr lvl="1"/>
            <a:r>
              <a:rPr lang="en-US" dirty="0"/>
              <a:t>Possibly causes epigenetic effects in subsequent generations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993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8F48-65E8-B50E-D80B-F149171E5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Dioxins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08C78-BC34-52F3-AC36-8A13DDCE0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Unwanted byproduct of combustion of other chemicals in the presence of chlorine compounds, and known contaminant of the herbicide “Agent Orange” used widely in the Vietnam War</a:t>
            </a:r>
          </a:p>
          <a:p>
            <a:r>
              <a:rPr lang="en-US" dirty="0"/>
              <a:t>Endocrine disruptors</a:t>
            </a:r>
          </a:p>
          <a:p>
            <a:r>
              <a:rPr lang="en-US" dirty="0" err="1"/>
              <a:t>Tetragenic</a:t>
            </a:r>
            <a:endParaRPr lang="en-US" dirty="0"/>
          </a:p>
          <a:p>
            <a:r>
              <a:rPr lang="en-US" dirty="0"/>
              <a:t>Strong agonist of the </a:t>
            </a:r>
            <a:r>
              <a:rPr lang="en-US" dirty="0" err="1"/>
              <a:t>AcR</a:t>
            </a:r>
            <a:r>
              <a:rPr lang="en-US" dirty="0"/>
              <a:t> (aka dioxin receptor)</a:t>
            </a:r>
          </a:p>
          <a:p>
            <a:pPr lvl="1"/>
            <a:r>
              <a:rPr lang="en-US" dirty="0"/>
              <a:t>Modulates expression of hundreds of genes and levels of many metabolic enzymes</a:t>
            </a:r>
          </a:p>
          <a:p>
            <a:pPr lvl="2"/>
            <a:r>
              <a:rPr lang="en-US" dirty="0"/>
              <a:t>Many of the genes encode enzymes involved in the breakdown of toxic compounds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009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8E0C9-720D-39EE-A6C2-FDAC5EEA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TCDD: The most toxic human creation?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5A8E6-4723-11D4-91AF-634C5CB8E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toxic Dioxin compound</a:t>
            </a:r>
          </a:p>
          <a:p>
            <a:r>
              <a:rPr lang="en-US" dirty="0"/>
              <a:t>“Safe” exposure limit 700 </a:t>
            </a:r>
            <a:r>
              <a:rPr lang="en-US" dirty="0" err="1"/>
              <a:t>fg</a:t>
            </a:r>
            <a:r>
              <a:rPr lang="en-US" dirty="0"/>
              <a:t>/kg/day (</a:t>
            </a:r>
            <a:r>
              <a:rPr lang="en-US" dirty="0" err="1"/>
              <a:t>fg</a:t>
            </a:r>
            <a:r>
              <a:rPr lang="en-US" dirty="0"/>
              <a:t> is femtogram)</a:t>
            </a:r>
          </a:p>
          <a:p>
            <a:r>
              <a:rPr lang="en-US" dirty="0"/>
              <a:t>Human Biological Half life: 5-10 years</a:t>
            </a:r>
          </a:p>
          <a:p>
            <a:r>
              <a:rPr lang="en-US" dirty="0"/>
              <a:t>Environmental Half life: years (brightly lit surface) to centuries (under soil)</a:t>
            </a:r>
          </a:p>
          <a:p>
            <a:r>
              <a:rPr lang="en-US" dirty="0"/>
              <a:t>LD50 unknown</a:t>
            </a:r>
          </a:p>
          <a:p>
            <a:r>
              <a:rPr lang="en-US" dirty="0"/>
              <a:t>Concentration requiring soil cleanup: about 70 </a:t>
            </a:r>
            <a:r>
              <a:rPr lang="en-US" dirty="0" err="1"/>
              <a:t>pg</a:t>
            </a:r>
            <a:r>
              <a:rPr lang="en-US" dirty="0"/>
              <a:t>/g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355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23EA3-3D5C-C25C-A1AE-915C77E29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Waste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8032F-D4D6-CAE2-68D1-28461B70A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PCBs/PBBs</a:t>
            </a:r>
          </a:p>
          <a:p>
            <a:pPr lvl="1"/>
            <a:r>
              <a:rPr lang="en-US" dirty="0"/>
              <a:t>Used as dialectic coolants for transformers, as heat transfer liquids, and in the manufacture of some papers</a:t>
            </a:r>
          </a:p>
          <a:p>
            <a:pPr lvl="1"/>
            <a:r>
              <a:rPr lang="en-US" dirty="0"/>
              <a:t>Very carcinogenic</a:t>
            </a:r>
          </a:p>
          <a:p>
            <a:pPr lvl="1"/>
            <a:r>
              <a:rPr lang="en-US" dirty="0"/>
              <a:t>Very low water solubility, long environmental half life, long biological half life</a:t>
            </a:r>
          </a:p>
          <a:p>
            <a:pPr lvl="1"/>
            <a:r>
              <a:rPr lang="en-US" dirty="0"/>
              <a:t>Some activate </a:t>
            </a:r>
            <a:r>
              <a:rPr lang="en-US" dirty="0" err="1"/>
              <a:t>AhR</a:t>
            </a:r>
            <a:r>
              <a:rPr lang="en-US" dirty="0"/>
              <a:t> (like structurally similar dioxins) although usually less strongly than dioxins</a:t>
            </a:r>
          </a:p>
          <a:p>
            <a:pPr lvl="1"/>
            <a:r>
              <a:rPr lang="en-US" dirty="0"/>
              <a:t>Estrogenic effects and anti-androgen effects </a:t>
            </a:r>
          </a:p>
          <a:p>
            <a:pPr lvl="1"/>
            <a:r>
              <a:rPr lang="en-US" dirty="0"/>
              <a:t>Not stopped by skin or gloves</a:t>
            </a:r>
          </a:p>
          <a:p>
            <a:pPr lvl="1"/>
            <a:r>
              <a:rPr lang="en-US" dirty="0"/>
              <a:t>Banned in USA in the 1970s, banned globally in 2001</a:t>
            </a:r>
          </a:p>
          <a:p>
            <a:pPr lvl="1"/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521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5C55E-F23C-59B0-E951-CB3097EE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Superfund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FEC6E-F732-1F44-8E57-BA0E1C4A7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Government fund that is used to finance cleanup of large environmental disasters</a:t>
            </a:r>
          </a:p>
          <a:p>
            <a:r>
              <a:rPr lang="en-US" dirty="0"/>
              <a:t>Typically the responsible company is later sued for the cost of cleanup and the fund is replenished</a:t>
            </a:r>
          </a:p>
          <a:p>
            <a:r>
              <a:rPr lang="en-US" dirty="0"/>
              <a:t>Sites include mines, manufacturing, toxic waste dumps…</a:t>
            </a:r>
          </a:p>
        </p:txBody>
      </p:sp>
    </p:spTree>
    <p:extLst>
      <p:ext uri="{BB962C8B-B14F-4D97-AF65-F5344CB8AC3E}">
        <p14:creationId xmlns:p14="http://schemas.microsoft.com/office/powerpoint/2010/main" val="1276044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Love Canal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Love Canal</a:t>
            </a:r>
          </a:p>
          <a:p>
            <a:pPr lvl="1"/>
            <a:r>
              <a:rPr lang="en-US" dirty="0"/>
              <a:t>Hooker Chemical Company bought in 1947</a:t>
            </a:r>
          </a:p>
          <a:p>
            <a:pPr lvl="1"/>
            <a:r>
              <a:rPr lang="en-US" dirty="0"/>
              <a:t>Filled with clay</a:t>
            </a:r>
          </a:p>
          <a:p>
            <a:pPr lvl="1"/>
            <a:r>
              <a:rPr lang="en-US" dirty="0"/>
              <a:t>About 20,000 tons of hazardous waste buried</a:t>
            </a:r>
          </a:p>
          <a:p>
            <a:pPr lvl="2"/>
            <a:r>
              <a:rPr lang="en-US" dirty="0"/>
              <a:t>Consisted of many different compounds</a:t>
            </a:r>
          </a:p>
          <a:p>
            <a:pPr lvl="3"/>
            <a:r>
              <a:rPr lang="en-US" dirty="0"/>
              <a:t>Dioxins</a:t>
            </a:r>
          </a:p>
          <a:p>
            <a:pPr lvl="3"/>
            <a:r>
              <a:rPr lang="en-US" dirty="0"/>
              <a:t>PCBs</a:t>
            </a:r>
          </a:p>
          <a:p>
            <a:pPr lvl="3"/>
            <a:r>
              <a:rPr lang="en-US" dirty="0" err="1"/>
              <a:t>Pthalates</a:t>
            </a:r>
            <a:endParaRPr lang="en-US" dirty="0"/>
          </a:p>
          <a:p>
            <a:pPr lvl="3"/>
            <a:r>
              <a:rPr lang="en-US" dirty="0"/>
              <a:t>Solvents</a:t>
            </a:r>
          </a:p>
          <a:p>
            <a:pPr lvl="1"/>
            <a:r>
              <a:rPr lang="en-US" dirty="0"/>
              <a:t>Sold to school board in 1953</a:t>
            </a:r>
          </a:p>
        </p:txBody>
      </p:sp>
    </p:spTree>
    <p:extLst>
      <p:ext uri="{BB962C8B-B14F-4D97-AF65-F5344CB8AC3E}">
        <p14:creationId xmlns:p14="http://schemas.microsoft.com/office/powerpoint/2010/main" val="2129428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Love Canal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School built</a:t>
            </a:r>
          </a:p>
          <a:p>
            <a:r>
              <a:rPr lang="en-US" dirty="0"/>
              <a:t>Continued to be used until the 1970s</a:t>
            </a:r>
          </a:p>
          <a:p>
            <a:r>
              <a:rPr lang="en-US" dirty="0"/>
              <a:t>Residents were found to have multiple ailments</a:t>
            </a:r>
          </a:p>
          <a:p>
            <a:pPr lvl="1"/>
            <a:r>
              <a:rPr lang="en-US" dirty="0"/>
              <a:t>Chromosome damage</a:t>
            </a:r>
          </a:p>
          <a:p>
            <a:pPr lvl="1"/>
            <a:r>
              <a:rPr lang="en-US" dirty="0"/>
              <a:t>White blood cell anomalies</a:t>
            </a:r>
          </a:p>
          <a:p>
            <a:pPr lvl="1"/>
            <a:r>
              <a:rPr lang="en-US" dirty="0"/>
              <a:t>Miscarriages</a:t>
            </a:r>
          </a:p>
          <a:p>
            <a:pPr lvl="1"/>
            <a:r>
              <a:rPr lang="en-US" dirty="0"/>
              <a:t>Birth defects</a:t>
            </a:r>
          </a:p>
          <a:p>
            <a:r>
              <a:rPr lang="en-US" dirty="0"/>
              <a:t>Political response to love canal lead to the creation of superfund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02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FDC2F-08BD-925F-5A3C-31BAD9248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A69E8-8EAB-12CD-90B9-BDDD1CE64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770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9625</TotalTime>
  <Words>441</Words>
  <Application>Microsoft Office PowerPoint</Application>
  <PresentationFormat>Widescreen</PresentationFormat>
  <Paragraphs>81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Hazardous waste disposal</vt:lpstr>
      <vt:lpstr>Types</vt:lpstr>
      <vt:lpstr>Details</vt:lpstr>
      <vt:lpstr>Industrial Waste</vt:lpstr>
      <vt:lpstr>Dioxins</vt:lpstr>
      <vt:lpstr>TCDD: The most toxic human creation?</vt:lpstr>
      <vt:lpstr>Industrial Waste</vt:lpstr>
      <vt:lpstr>Superfund</vt:lpstr>
      <vt:lpstr>Love Canal</vt:lpstr>
      <vt:lpstr>Love Canal continued</vt:lpstr>
      <vt:lpstr>PowerPoint Presentation</vt:lpstr>
    </vt:vector>
  </TitlesOfParts>
  <Company>BASIS.ed Mesa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Hazardous waste disposal</dc:title>
  <dc:creator>Jesse Nims</dc:creator>
  <cp:lastModifiedBy>Jesse Nims</cp:lastModifiedBy>
  <cp:revision>11</cp:revision>
  <dcterms:created xsi:type="dcterms:W3CDTF">2022-04-21T14:09:17Z</dcterms:created>
  <dcterms:modified xsi:type="dcterms:W3CDTF">2025-10-17T03:50:47Z</dcterms:modified>
</cp:coreProperties>
</file>