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59" r:id="rId7"/>
    <p:sldId id="263" r:id="rId8"/>
    <p:sldId id="264" r:id="rId9"/>
    <p:sldId id="268" r:id="rId10"/>
    <p:sldId id="273" r:id="rId11"/>
    <p:sldId id="269" r:id="rId12"/>
    <p:sldId id="271" r:id="rId13"/>
    <p:sldId id="308" r:id="rId14"/>
    <p:sldId id="270" r:id="rId15"/>
    <p:sldId id="272" r:id="rId16"/>
    <p:sldId id="265" r:id="rId17"/>
    <p:sldId id="277" r:id="rId18"/>
    <p:sldId id="274" r:id="rId19"/>
    <p:sldId id="278" r:id="rId20"/>
    <p:sldId id="279" r:id="rId21"/>
    <p:sldId id="280" r:id="rId22"/>
    <p:sldId id="309" r:id="rId23"/>
    <p:sldId id="281" r:id="rId24"/>
    <p:sldId id="282" r:id="rId25"/>
    <p:sldId id="276" r:id="rId26"/>
    <p:sldId id="266" r:id="rId27"/>
    <p:sldId id="283" r:id="rId28"/>
    <p:sldId id="286" r:id="rId29"/>
    <p:sldId id="284" r:id="rId30"/>
    <p:sldId id="285" r:id="rId31"/>
    <p:sldId id="287" r:id="rId32"/>
    <p:sldId id="288" r:id="rId33"/>
    <p:sldId id="289" r:id="rId34"/>
    <p:sldId id="275" r:id="rId35"/>
    <p:sldId id="318" r:id="rId36"/>
    <p:sldId id="315" r:id="rId37"/>
    <p:sldId id="316" r:id="rId38"/>
    <p:sldId id="314" r:id="rId39"/>
    <p:sldId id="317" r:id="rId40"/>
    <p:sldId id="312" r:id="rId41"/>
    <p:sldId id="313" r:id="rId42"/>
    <p:sldId id="311" r:id="rId43"/>
    <p:sldId id="310" r:id="rId44"/>
    <p:sldId id="322" r:id="rId45"/>
    <p:sldId id="323" r:id="rId46"/>
    <p:sldId id="324" r:id="rId47"/>
    <p:sldId id="290" r:id="rId48"/>
    <p:sldId id="319" r:id="rId49"/>
    <p:sldId id="320" r:id="rId50"/>
    <p:sldId id="321" r:id="rId51"/>
    <p:sldId id="306" r:id="rId52"/>
    <p:sldId id="305" r:id="rId53"/>
    <p:sldId id="267" r:id="rId54"/>
    <p:sldId id="293" r:id="rId55"/>
    <p:sldId id="294" r:id="rId56"/>
    <p:sldId id="299" r:id="rId57"/>
    <p:sldId id="300" r:id="rId58"/>
    <p:sldId id="295" r:id="rId59"/>
    <p:sldId id="297" r:id="rId60"/>
    <p:sldId id="296" r:id="rId61"/>
    <p:sldId id="301" r:id="rId62"/>
    <p:sldId id="325" r:id="rId63"/>
    <p:sldId id="326" r:id="rId64"/>
    <p:sldId id="298" r:id="rId65"/>
    <p:sldId id="302" r:id="rId66"/>
    <p:sldId id="307" r:id="rId67"/>
    <p:sldId id="303" r:id="rId68"/>
    <p:sldId id="304" r:id="rId6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114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CF021-362C-5094-1C64-C056D8FC7C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120E5D-F76F-43BC-6AAE-BCE927BA48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7EACE-19FD-3726-AA49-4C21A2F80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12485-9DF3-2F58-DC88-749A75067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39CE7-A9CE-2BF4-B490-66143F284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94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EB441-8FA2-DB60-12CA-F8985B96D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83220-7D29-E34E-4D79-18A0D9E43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ECB46-897F-79F8-1AEF-F7FC35CE2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BF46B-C5D1-A70F-E9DC-7D8F960C0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627A1-19F8-66D2-82F2-6279021C6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99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D21D5-39F4-896F-145A-5D036605D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E85B27-90B4-1651-8FFA-8463F51BE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113CD-D3BC-3615-D452-8047C89DB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87A96-D44E-18B4-2B07-B6EAD8FD4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219A8-65F4-03BE-11DA-3C7F0A9C7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931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E02C2-14A4-E2AE-9A86-A16546A3C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5D3D7-30CD-AC3C-C130-32C9D352F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CDD589-8962-5DF6-EBD1-B2D2A8D28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CED027-8B69-0786-F936-E4EE2B7FA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50A191-BBDA-7282-D302-42CBEB7B1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10CEE6-6B87-B7F1-D3E6-641E05FF5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579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61FE3-21D9-775C-9BBD-A9A044F4E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4FD5D9-6447-588A-01FA-8D3381E4F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0EE98-D7C5-E7F5-35BF-084987605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50D13B-B6B8-AAA8-0316-C172A330FB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9E01E-F11B-13E8-B1B9-B6CD760CAA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37A92C-874E-7ABB-495B-2020A5571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99809C-CD72-E0ED-CA16-1B35DF3DE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DA7898-09E3-959C-D233-7B5D7E9FD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78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E15B4-3CCB-8859-BDB7-1EFBC3B91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8E2C85-C287-FC64-5C77-B7A8C39E4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150454-DC20-EFDC-3AEB-5CDAC56FF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0C4509-B072-40B7-F93F-7075D0D1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013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45C98C-186A-71DC-6193-09D8B2AD8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2D1743-4A60-609E-0901-AB266001D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C013F2-4BD0-89D7-4E32-B1EEB152D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242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E1DA8-F4B9-E9A4-78A3-4AE83FFB5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33034-57BC-F21B-2FD9-630F09096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AF6EF-89D0-A7F1-4862-84A1F1BF4C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C567A-CD73-D5B3-A01B-B37A12D13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6F14F-757D-38FC-327E-614E11C54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DDF718-BD64-D75E-0787-B1D90C98B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9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8EA47-996B-1B7D-4BA5-CDD0E3711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6D7F41-DE82-160B-F6EA-DD6B3C746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FB07B-8E3D-773B-B1AD-12DB4C5BCB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F732EA-A041-F83C-9B84-849C2161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4247AE-8D48-FEA7-0741-E800C0548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8F69A9-274C-7F42-F73A-0F95609C4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699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AEE83-1628-8CEA-90AF-4598C4AE4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46E077-D431-D7A8-19DB-195E017C55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BACFC-D47F-7C8E-BDEA-2C4E8424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F6BD9-E387-318B-BB4A-A8EEC582A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84132-3218-4365-A1DF-33E7A59BD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955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67EAD0-C3AE-DE95-3E11-1B74C8590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358125-0493-7CC1-776D-A0F3C7177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B90A1-08AD-0E8A-D344-2C41CDD38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DD7D5-4273-45A0-882B-67C21F49D831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A7A12-D866-E0BE-FC30-5E878FBA8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7A796-41C0-D3A2-7209-90DFA98A0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81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3337DA-9D0C-E680-545D-99BEEEB40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3309E8-545E-56AC-021D-B20E4ED81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0EA00-B957-8857-5F38-E1FB647925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DD7D5-4273-45A0-882B-67C21F49D831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A6CF1-3F72-E279-FA08-8D794B95FA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E29453-D488-43BC-428A-2C48DCD634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EED06-6D99-4B9D-8CC7-7F630D81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57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ris.edu/hq/inclass/animation/fault_types_3_basic_responses_to_stress_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ps.gov/subjects/volcanoes/anatomy-of-a-volcano.htm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6BdK2IEwtfU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Yla6q3is6w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ebp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s://education.nationalgeographic.org/resource/rock-cycle/#:~:text=There%20are%20three%20main%20types,part%20of%20the%20rock%20cycle.&amp;text=Sedimentary%20rocks%20are%20formed%20from,existing%20rock%20or%20organic%20material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hyperlink" Target="https://pubs.usgs.gov/publication/70022523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F66EB-6780-87BC-244B-CAE3254AE9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771333-377E-F6D4-1AD2-CCE3205DF9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086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4F12B-9466-88F8-0EE6-EEDD9960B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4752"/>
          </a:xfrm>
        </p:spPr>
        <p:txBody>
          <a:bodyPr/>
          <a:lstStyle/>
          <a:p>
            <a:r>
              <a:rPr lang="en-US" dirty="0"/>
              <a:t>Soil horizons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6E660-C84E-8D2F-F4F2-C17888B18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8200292" cy="4351338"/>
          </a:xfrm>
        </p:spPr>
        <p:txBody>
          <a:bodyPr/>
          <a:lstStyle/>
          <a:p>
            <a:r>
              <a:rPr lang="en-US" dirty="0"/>
              <a:t>Soil generally exists in separate layers</a:t>
            </a:r>
          </a:p>
          <a:p>
            <a:r>
              <a:rPr lang="en-US" dirty="0"/>
              <a:t>Exact details of composition depend on many environmental factors</a:t>
            </a:r>
          </a:p>
          <a:p>
            <a:pPr lvl="1"/>
            <a:r>
              <a:rPr lang="en-US" dirty="0"/>
              <a:t>Climate, topology, volcanism, plant species…</a:t>
            </a:r>
          </a:p>
          <a:p>
            <a:r>
              <a:rPr lang="en-US" dirty="0"/>
              <a:t>Not all soils will have all types of horizons. Some will have multiple horizons of a single type.</a:t>
            </a:r>
          </a:p>
          <a:p>
            <a:endParaRPr lang="en-US" dirty="0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AD72B09B-192D-8F72-A459-12031D128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650" y="305654"/>
            <a:ext cx="2111150" cy="6246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032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BD614-C707-68E4-A1D5-FC2799C19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soil horizons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566F2-E897-9BF0-A9F0-B8D0D0B57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Litter Layer: Consists of leaves, pine needles and other things that rest on the surface and are still immediately recognizable</a:t>
            </a:r>
          </a:p>
          <a:p>
            <a:r>
              <a:rPr lang="en-US" dirty="0"/>
              <a:t>O: Organic layer. Usually on top. Defined to consist of at least 20% organic carbon. Material may show minimal to high levels of decay.</a:t>
            </a:r>
          </a:p>
          <a:p>
            <a:pPr lvl="1"/>
            <a:r>
              <a:rPr lang="en-US" dirty="0"/>
              <a:t>Ex: forests, where leaves/pine needles that carpet the forest will begin to decay</a:t>
            </a:r>
          </a:p>
          <a:p>
            <a:pPr lvl="1"/>
            <a:r>
              <a:rPr lang="en-US" dirty="0"/>
              <a:t>Ex: Slowly decaying matter at the bottom of lakes or swamps</a:t>
            </a:r>
          </a:p>
          <a:p>
            <a:r>
              <a:rPr lang="en-US" dirty="0"/>
              <a:t>A: Surface soil. This is where plants grow from.</a:t>
            </a:r>
          </a:p>
          <a:p>
            <a:pPr lvl="1"/>
            <a:r>
              <a:rPr lang="en-US" dirty="0"/>
              <a:t>Almost no rock structure</a:t>
            </a:r>
          </a:p>
          <a:p>
            <a:pPr lvl="1"/>
            <a:r>
              <a:rPr lang="en-US" dirty="0"/>
              <a:t>Lots of decayed organic matter</a:t>
            </a:r>
          </a:p>
          <a:p>
            <a:pPr lvl="1"/>
            <a:r>
              <a:rPr lang="en-US" dirty="0"/>
              <a:t>Lots of minerals</a:t>
            </a:r>
          </a:p>
          <a:p>
            <a:pPr lvl="1"/>
            <a:r>
              <a:rPr lang="en-US" dirty="0"/>
              <a:t>Usually dark in color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098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D3E4E-3082-2582-E162-B8BFA0B8D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soil horizons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3D017-5BF6-01DB-FD71-9CD87D501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B: Subsoil.</a:t>
            </a:r>
          </a:p>
          <a:p>
            <a:pPr lvl="1"/>
            <a:r>
              <a:rPr lang="en-US" dirty="0"/>
              <a:t>Lower organic material content</a:t>
            </a:r>
          </a:p>
          <a:p>
            <a:pPr lvl="1"/>
            <a:r>
              <a:rPr lang="en-US" dirty="0"/>
              <a:t>Most rock structure is gone</a:t>
            </a:r>
          </a:p>
          <a:p>
            <a:pPr lvl="1"/>
            <a:r>
              <a:rPr lang="en-US" dirty="0"/>
              <a:t>High content of soluble minerals that have percolated through higher layers</a:t>
            </a:r>
          </a:p>
          <a:p>
            <a:pPr lvl="1"/>
            <a:r>
              <a:rPr lang="en-US" dirty="0"/>
              <a:t>Often has reddish hue due to accumulation of iron oxides</a:t>
            </a:r>
          </a:p>
          <a:p>
            <a:pPr lvl="1"/>
            <a:r>
              <a:rPr lang="en-US" dirty="0"/>
              <a:t>Often exhibit clay accumulation</a:t>
            </a:r>
          </a:p>
          <a:p>
            <a:r>
              <a:rPr lang="en-US" dirty="0"/>
              <a:t>C: Partially altered rock</a:t>
            </a:r>
          </a:p>
          <a:p>
            <a:pPr lvl="1"/>
            <a:r>
              <a:rPr lang="en-US" dirty="0"/>
              <a:t>Rock structure may exists, but must exhibit at least some weathering/breaking.</a:t>
            </a:r>
          </a:p>
          <a:p>
            <a:pPr lvl="1"/>
            <a:r>
              <a:rPr lang="en-US" dirty="0"/>
              <a:t>Little evidence of organic materials.</a:t>
            </a:r>
          </a:p>
          <a:p>
            <a:pPr lvl="1"/>
            <a:r>
              <a:rPr lang="en-US" dirty="0"/>
              <a:t>May be tightly or loosely bound together.</a:t>
            </a:r>
          </a:p>
          <a:p>
            <a:pPr lvl="1"/>
            <a:r>
              <a:rPr lang="en-US" dirty="0"/>
              <a:t>Often has high mineral content as a result of percolation from higher layers</a:t>
            </a:r>
          </a:p>
        </p:txBody>
      </p:sp>
    </p:spTree>
    <p:extLst>
      <p:ext uri="{BB962C8B-B14F-4D97-AF65-F5344CB8AC3E}">
        <p14:creationId xmlns:p14="http://schemas.microsoft.com/office/powerpoint/2010/main" val="3543852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4271F-0AE3-E845-EC2F-79863060F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other horizons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D29B9-F3F0-72D4-FD9F-B328FDB3F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52846" cy="4351338"/>
          </a:xfrm>
        </p:spPr>
        <p:txBody>
          <a:bodyPr/>
          <a:lstStyle/>
          <a:p>
            <a:r>
              <a:rPr lang="en-US" dirty="0"/>
              <a:t>E: Less organic material than A, but the clays and soluble salts have left making it lighter in color than A or B horizons. Often occurs between A and B, but can completely replace A in some instances.</a:t>
            </a:r>
          </a:p>
          <a:p>
            <a:r>
              <a:rPr lang="en-US" dirty="0" err="1"/>
              <a:t>Wf</a:t>
            </a:r>
            <a:r>
              <a:rPr lang="en-US" dirty="0"/>
              <a:t>: permafrost. Ice layer below the surface that remains frozen all year. Exists in arctic/subarctic only.</a:t>
            </a:r>
          </a:p>
          <a:p>
            <a:r>
              <a:rPr lang="en-US" dirty="0"/>
              <a:t>R: Not actually soil. R refers to the bedrock that exists under the soil.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8EED47-87DB-B521-E73F-7BEFA40FB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475" y="1206377"/>
            <a:ext cx="3743325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373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DA639-E99C-E6F9-7072-082F1C9D5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common patterns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8DAAF-92B7-5404-361B-67DD0380D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40969" cy="4351338"/>
          </a:xfrm>
        </p:spPr>
        <p:txBody>
          <a:bodyPr/>
          <a:lstStyle/>
          <a:p>
            <a:r>
              <a:rPr lang="en-US" dirty="0"/>
              <a:t>O-A-B-C-R: Textbook example, probably what the AP would ask about</a:t>
            </a:r>
          </a:p>
          <a:p>
            <a:pPr lvl="1"/>
            <a:r>
              <a:rPr lang="en-US" dirty="0"/>
              <a:t>O layer is typically thin</a:t>
            </a:r>
          </a:p>
          <a:p>
            <a:pPr lvl="1"/>
            <a:r>
              <a:rPr lang="en-US" dirty="0"/>
              <a:t>R is often omitted.</a:t>
            </a:r>
          </a:p>
          <a:p>
            <a:pPr lvl="1"/>
            <a:r>
              <a:rPr lang="en-US" dirty="0"/>
              <a:t>E layer may exist between A and B</a:t>
            </a:r>
          </a:p>
          <a:p>
            <a:endParaRPr lang="en-US" dirty="0"/>
          </a:p>
        </p:txBody>
      </p:sp>
      <p:pic>
        <p:nvPicPr>
          <p:cNvPr id="4" name="Picture 2" descr="soil horizons">
            <a:extLst>
              <a:ext uri="{FF2B5EF4-FFF2-40B4-BE49-F238E27FC236}">
                <a16:creationId xmlns:a16="http://schemas.microsoft.com/office/drawing/2014/main" id="{6778F238-512F-3253-D323-53BCC9195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311" y="1400907"/>
            <a:ext cx="22479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66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48034-8A32-4939-D100-776EA19CF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World example.</a:t>
            </a:r>
          </a:p>
        </p:txBody>
      </p:sp>
      <p:pic>
        <p:nvPicPr>
          <p:cNvPr id="3074" name="Picture 2" descr="5.4 Weathering and the Formation of Soil – Physical Geology – 2nd Edition">
            <a:extLst>
              <a:ext uri="{FF2B5EF4-FFF2-40B4-BE49-F238E27FC236}">
                <a16:creationId xmlns:a16="http://schemas.microsoft.com/office/drawing/2014/main" id="{357B0CCD-2C27-77E5-D403-6BF90A4119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85" y="578547"/>
            <a:ext cx="7230254" cy="599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948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7D9A7-789B-CA4E-892D-A893E4E26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Weathering/erosion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B8262-D4A6-FDC0-2422-D714E580A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Weathering: Process by which rock, soil and minerals are broken down by water, atmospheric degradation biological processes and sunlight.</a:t>
            </a:r>
          </a:p>
          <a:p>
            <a:r>
              <a:rPr lang="en-US" dirty="0"/>
              <a:t>Erosion: process by which rock is broken down and moved by water, glaciers, wind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506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67C63-EE3D-C6E5-50F9-5A81F31DB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(aka mechanical) Weathering: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D6737-AA5A-0B01-E334-22AAB781F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336323" cy="4351338"/>
          </a:xfrm>
        </p:spPr>
        <p:txBody>
          <a:bodyPr/>
          <a:lstStyle/>
          <a:p>
            <a:r>
              <a:rPr lang="en-US" dirty="0"/>
              <a:t>Freeze-Thaw cycles</a:t>
            </a:r>
          </a:p>
          <a:p>
            <a:pPr lvl="1"/>
            <a:r>
              <a:rPr lang="en-US" dirty="0"/>
              <a:t>Volumetric expansion: water gets into crevices and freezes. This generates very high pressures (200 MPa) When it expands it shatters the rock.</a:t>
            </a:r>
          </a:p>
          <a:p>
            <a:pPr lvl="1"/>
            <a:r>
              <a:rPr lang="en-US" dirty="0"/>
              <a:t>Ice lens formation: Water begins to freeze near the surface. Diffusion and capillary action move more water to the disk causing it to grow and fracture the rock.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9F915664-94E1-794C-C04F-0A1D1844A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562" y="2379783"/>
            <a:ext cx="4541834" cy="3540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42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E7A10-0602-E201-CA62-0BC642D1B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Tidal erosion of cliffs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222B2801-8D57-6861-99E9-7CDBD4A5EE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53" y="1825625"/>
            <a:ext cx="867729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77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29390-74FE-156C-C6ED-44BD4323A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ice lens in Alaska</a:t>
            </a:r>
          </a:p>
        </p:txBody>
      </p:sp>
      <p:pic>
        <p:nvPicPr>
          <p:cNvPr id="6146" name="Picture 2" descr="Birch Creek permafrost | An ice lens has been exposed by ero… | Flickr">
            <a:extLst>
              <a:ext uri="{FF2B5EF4-FFF2-40B4-BE49-F238E27FC236}">
                <a16:creationId xmlns:a16="http://schemas.microsoft.com/office/drawing/2014/main" id="{98B82599-A7BE-A43F-46FB-E9F7FE1AE7E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089" y="1825625"/>
            <a:ext cx="652382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218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EE36D-D17E-66D9-76FE-0EFA222BC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mechanical weathering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2AE34-FB33-B71F-856F-4180BF508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Thermal Stress: As rock is rapidly heated or cooled, it will expand and contract. Because the heating is uneven, this can damage and eventually fracture the rock.</a:t>
            </a:r>
          </a:p>
          <a:p>
            <a:pPr lvl="1"/>
            <a:r>
              <a:rPr lang="en-US" dirty="0"/>
              <a:t>Very important when day/night temperature differences are very large</a:t>
            </a:r>
          </a:p>
          <a:p>
            <a:pPr lvl="1"/>
            <a:r>
              <a:rPr lang="en-US" dirty="0"/>
              <a:t>Wildfires can cause rapid weathering this way</a:t>
            </a:r>
          </a:p>
          <a:p>
            <a:r>
              <a:rPr lang="en-US" dirty="0"/>
              <a:t>Pressure release: Deeply buried rock is under very high pressure. As it moves upward, the top is under less pressure than the bottom. This causes the rock to fracture into sheets.</a:t>
            </a:r>
          </a:p>
        </p:txBody>
      </p:sp>
    </p:spTree>
    <p:extLst>
      <p:ext uri="{BB962C8B-B14F-4D97-AF65-F5344CB8AC3E}">
        <p14:creationId xmlns:p14="http://schemas.microsoft.com/office/powerpoint/2010/main" val="2400603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7FA1F-134B-DE08-4BA7-509B9AB2D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Image: Steve Earle, Physical Geography 2</a:t>
            </a:r>
            <a:r>
              <a:rPr lang="en-US" baseline="30000" dirty="0"/>
              <a:t>nd</a:t>
            </a:r>
            <a:r>
              <a:rPr lang="en-US" dirty="0"/>
              <a:t> 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696A20-55DF-BE7C-4D5E-14124CE5FA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947" y="1825625"/>
            <a:ext cx="5768106" cy="4351338"/>
          </a:xfrm>
        </p:spPr>
      </p:pic>
    </p:spTree>
    <p:extLst>
      <p:ext uri="{BB962C8B-B14F-4D97-AF65-F5344CB8AC3E}">
        <p14:creationId xmlns:p14="http://schemas.microsoft.com/office/powerpoint/2010/main" val="2356102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A6016-89F6-1A75-3055-D983BA39B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Weathering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8748A-BF57-D0F4-D466-178ADD5E3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Oxidation: Many minerals (notably iron) react with oxygen.</a:t>
            </a:r>
          </a:p>
          <a:p>
            <a:r>
              <a:rPr lang="en-US" dirty="0"/>
              <a:t>Hydrolysis: Water (particularly acidic water) can dissolve part of the structure of some types of rock.</a:t>
            </a:r>
          </a:p>
          <a:p>
            <a:pPr lvl="1"/>
            <a:r>
              <a:rPr lang="en-US" dirty="0"/>
              <a:t>Carbonic acid reacts with silicates to form carbonates. This is important as a sink for carbon dioxide because it reduces the acidity of the water.</a:t>
            </a:r>
          </a:p>
          <a:p>
            <a:pPr lvl="1"/>
            <a:r>
              <a:rPr lang="en-US" dirty="0"/>
              <a:t>Also a form of chemical erosion.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142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6A7D5-CDBF-11A9-1661-DF14607BD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4E24-0E8E-7243-3158-37FF490D0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Flooding: The very large currents over very large areas that are associated with flooding lead to rapid erosion, particularly where few trees exist to hold soil together.</a:t>
            </a:r>
          </a:p>
          <a:p>
            <a:r>
              <a:rPr lang="en-US" dirty="0"/>
              <a:t>Glaciation:</a:t>
            </a:r>
          </a:p>
          <a:p>
            <a:pPr lvl="1"/>
            <a:r>
              <a:rPr lang="en-US" dirty="0"/>
              <a:t>Glaciers flow slowly over land, breaking off and/or polishing rock under them. They will also deposit large quantities of rock at their ends.</a:t>
            </a:r>
          </a:p>
          <a:p>
            <a:r>
              <a:rPr lang="en-US" dirty="0"/>
              <a:t>Wind: In regions with lots of sand, particles picked up by wind can lead to relatively rapid erosion.</a:t>
            </a:r>
          </a:p>
          <a:p>
            <a:r>
              <a:rPr lang="en-US" dirty="0"/>
              <a:t>Tides: Coastal regions experience erosion from tidal action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71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C41D6-3305-2A73-B4CC-C2E05DB08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Tectonic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FE4E3-3B7E-7447-95AC-A2DE56A52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Evidence:</a:t>
            </a:r>
          </a:p>
          <a:p>
            <a:pPr lvl="1"/>
            <a:r>
              <a:rPr lang="en-US" dirty="0"/>
              <a:t>Similar fossils have been found in many regions that now lie on different continents.</a:t>
            </a:r>
          </a:p>
          <a:p>
            <a:pPr lvl="1"/>
            <a:r>
              <a:rPr lang="en-US" dirty="0"/>
              <a:t>Glacial sediments with similar composition have been found in many regions that now lie on different continents.</a:t>
            </a:r>
          </a:p>
          <a:p>
            <a:pPr lvl="1"/>
            <a:r>
              <a:rPr lang="en-US" dirty="0"/>
              <a:t>Magnetic striping of the ocean floor. (We’ll get to this…)</a:t>
            </a:r>
          </a:p>
          <a:p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337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42F00-7432-5889-E0D5-D1244AF11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why? A detour into the structure of Earth…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6B94C-6941-ABB6-D705-1E803A477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551126" cy="4351338"/>
          </a:xfrm>
        </p:spPr>
        <p:txBody>
          <a:bodyPr/>
          <a:lstStyle/>
          <a:p>
            <a:r>
              <a:rPr lang="en-US" dirty="0"/>
              <a:t>Slab pull: gravity drags the cool plate down into the warm mantle. Probably most important.</a:t>
            </a:r>
          </a:p>
          <a:p>
            <a:r>
              <a:rPr lang="en-US" dirty="0"/>
              <a:t>Ridge push: gravity on newly formed ridges pushes on the plate</a:t>
            </a:r>
          </a:p>
          <a:p>
            <a:r>
              <a:rPr lang="en-US" dirty="0"/>
              <a:t>Mantle convection creates drag. Probably less important typically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177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FFA2-A50B-25B0-9938-975A19737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structure of Earth</a:t>
            </a:r>
          </a:p>
        </p:txBody>
      </p:sp>
      <p:pic>
        <p:nvPicPr>
          <p:cNvPr id="9220" name="Picture 4" descr="undefined">
            <a:extLst>
              <a:ext uri="{FF2B5EF4-FFF2-40B4-BE49-F238E27FC236}">
                <a16:creationId xmlns:a16="http://schemas.microsoft.com/office/drawing/2014/main" id="{ACAEAC4A-4BB4-6747-0024-16C8110D1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23" y="1266413"/>
            <a:ext cx="8831385" cy="5469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241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B431B-1C1A-4AA0-180B-3B846D0FB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Mantle convection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BFBB3-F770-A30F-A4D6-24FE3F52F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073434" cy="4351338"/>
          </a:xfrm>
        </p:spPr>
        <p:txBody>
          <a:bodyPr/>
          <a:lstStyle/>
          <a:p>
            <a:r>
              <a:rPr lang="en-US" dirty="0"/>
              <a:t>Relatively strong temperature gradient exists between the surface and the core.</a:t>
            </a:r>
          </a:p>
        </p:txBody>
      </p:sp>
      <p:pic>
        <p:nvPicPr>
          <p:cNvPr id="5" name="Picture 2" descr="undefined">
            <a:extLst>
              <a:ext uri="{FF2B5EF4-FFF2-40B4-BE49-F238E27FC236}">
                <a16:creationId xmlns:a16="http://schemas.microsoft.com/office/drawing/2014/main" id="{E9E7708C-7E4C-D76B-47D7-FB4BCB027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185" y="1272677"/>
            <a:ext cx="5393644" cy="360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44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E9B1B-0A42-204E-472C-06BDE9284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Currents in the mantle. Not remotely to scale</a:t>
            </a:r>
          </a:p>
        </p:txBody>
      </p:sp>
      <p:pic>
        <p:nvPicPr>
          <p:cNvPr id="11266" name="Picture 2" descr="undefined">
            <a:extLst>
              <a:ext uri="{FF2B5EF4-FFF2-40B4-BE49-F238E27FC236}">
                <a16:creationId xmlns:a16="http://schemas.microsoft.com/office/drawing/2014/main" id="{CD3A6C67-C26F-9B38-B525-A2E39E7211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828" y="1690688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353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A24A7-39D4-0195-1B02-00B1BE1EE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types of plate boundary</a:t>
            </a:r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E8B4FBC6-9DBD-F56C-A334-528AA79F5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12421"/>
            <a:ext cx="8484326" cy="494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1508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EB074-0937-028A-E91F-A9C8110F0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Image: Steve Earle, Physical Geography 2</a:t>
            </a:r>
            <a:r>
              <a:rPr lang="en-US" baseline="30000" dirty="0"/>
              <a:t>nd</a:t>
            </a:r>
            <a:r>
              <a:rPr lang="en-US" dirty="0"/>
              <a:t> 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D22897-FCF3-CF0F-8194-E7C6D74DAD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1843189"/>
            <a:ext cx="10515600" cy="3963995"/>
          </a:xfrm>
        </p:spPr>
      </p:pic>
    </p:spTree>
    <p:extLst>
      <p:ext uri="{BB962C8B-B14F-4D97-AF65-F5344CB8AC3E}">
        <p14:creationId xmlns:p14="http://schemas.microsoft.com/office/powerpoint/2010/main" val="2940674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DDC0D-B8CC-0AA8-31A7-60ABED830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Plate boundaries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0BFA-0B6D-60B2-A054-29A037CDE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Convergent: Plates come together. Two outcomes are possible</a:t>
            </a:r>
          </a:p>
          <a:p>
            <a:pPr lvl="1"/>
            <a:r>
              <a:rPr lang="en-US" dirty="0"/>
              <a:t>One plate usually ends up getting pushed under the other (subduction)</a:t>
            </a:r>
          </a:p>
          <a:p>
            <a:pPr lvl="2"/>
            <a:r>
              <a:rPr lang="en-US" dirty="0"/>
              <a:t>This allows the crust to be liquified and reabsorbed</a:t>
            </a:r>
          </a:p>
          <a:p>
            <a:pPr lvl="1"/>
            <a:r>
              <a:rPr lang="en-US" dirty="0"/>
              <a:t>The plates are deformed and a mountain range forms.</a:t>
            </a:r>
          </a:p>
          <a:p>
            <a:r>
              <a:rPr lang="en-US" dirty="0"/>
              <a:t>Divergent: Plates coming apart. Results in formation of new crust as material from below reaches the surface and cools.</a:t>
            </a:r>
          </a:p>
          <a:p>
            <a:r>
              <a:rPr lang="en-US" dirty="0"/>
              <a:t>Transform: Motion is along the boundary rather than across it. </a:t>
            </a:r>
          </a:p>
        </p:txBody>
      </p:sp>
    </p:spTree>
    <p:extLst>
      <p:ext uri="{BB962C8B-B14F-4D97-AF65-F5344CB8AC3E}">
        <p14:creationId xmlns:p14="http://schemas.microsoft.com/office/powerpoint/2010/main" val="17776938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E6FB3-316C-9E6F-98BF-F4508DCEF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F9AAA-4B98-AE18-DF78-F7F0B260E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https://www.iris.edu/hq/inclass/animation/fault_types_3_basic_responses_to_stress_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0747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A6205-2142-4AA7-154C-FBD59E8EB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Faults and plate boundaries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C183F-66ED-8B29-B33C-0E93611C7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Transform boundaries make strike-slip faults</a:t>
            </a:r>
          </a:p>
          <a:p>
            <a:pPr lvl="1"/>
            <a:r>
              <a:rPr lang="en-US" dirty="0" err="1"/>
              <a:t>Eg</a:t>
            </a:r>
            <a:r>
              <a:rPr lang="en-US" dirty="0"/>
              <a:t>: San Andreas fault in California</a:t>
            </a:r>
          </a:p>
          <a:p>
            <a:pPr lvl="2"/>
            <a:r>
              <a:rPr lang="en-US" dirty="0"/>
              <a:t>Responsible for San Francisco Earthquake</a:t>
            </a:r>
          </a:p>
          <a:p>
            <a:r>
              <a:rPr lang="en-US" dirty="0"/>
              <a:t>Convergent boundaries usually make reverse (aka thrust) faults</a:t>
            </a:r>
          </a:p>
          <a:p>
            <a:r>
              <a:rPr lang="en-US" dirty="0"/>
              <a:t>Divergent boundaries make normal faults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66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2D4DA-8C66-8C19-B675-06E0E5F1B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Earthquakes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B33FD-7C7D-AAD7-FCD6-232200BB3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faults (as well as volcanic activity) can produce Earthquakes.</a:t>
            </a:r>
          </a:p>
          <a:p>
            <a:r>
              <a:rPr lang="en-US" dirty="0"/>
              <a:t>The strongest Earthquakes are produced by shallow angle subduction, presumably due to the large contact surface area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0219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61F4E-CA3F-F156-0B37-1F788E956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Seismology and Measurement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076D8-396D-1975-DD0B-6EEE046D8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Richter scale: Original scale for Earthquakes</a:t>
            </a:r>
          </a:p>
          <a:p>
            <a:pPr lvl="1"/>
            <a:r>
              <a:rPr lang="en-US" dirty="0"/>
              <a:t>No longer used, mainly because it dramatically underestimates energy of very large Earthquakes (Chile 1960 and Alaska 1964). </a:t>
            </a:r>
          </a:p>
          <a:p>
            <a:pPr lvl="1"/>
            <a:r>
              <a:rPr lang="en-US" dirty="0"/>
              <a:t>Log scale, so there is a huge difference between say 7 and 8</a:t>
            </a:r>
          </a:p>
          <a:p>
            <a:r>
              <a:rPr lang="en-US" dirty="0"/>
              <a:t>Modern Scale for large quakes (&gt;3.5): Moment Magnitude scale </a:t>
            </a:r>
          </a:p>
          <a:p>
            <a:pPr lvl="1"/>
            <a:r>
              <a:rPr lang="en-US" dirty="0"/>
              <a:t>Definition is complicated.</a:t>
            </a:r>
          </a:p>
          <a:p>
            <a:pPr lvl="1"/>
            <a:r>
              <a:rPr lang="en-US" dirty="0"/>
              <a:t>Still a log scale.</a:t>
            </a:r>
          </a:p>
          <a:p>
            <a:pPr lvl="1"/>
            <a:r>
              <a:rPr lang="en-US" dirty="0"/>
              <a:t>Can be converted to energy relatively easily.</a:t>
            </a:r>
          </a:p>
          <a:p>
            <a:pPr lvl="1"/>
            <a:r>
              <a:rPr lang="en-US" dirty="0"/>
              <a:t>Using this definition resulted in the Chile and Alaska quakes being measured as 10 times more energetic than original measurements. This fit with the damage they had done.</a:t>
            </a:r>
          </a:p>
          <a:p>
            <a:pPr lvl="1"/>
            <a:r>
              <a:rPr lang="en-US" dirty="0"/>
              <a:t>9.0 corresponds to about 38,000 nuclear bombs, 10 would be 1,200,000</a:t>
            </a:r>
          </a:p>
        </p:txBody>
      </p:sp>
    </p:spTree>
    <p:extLst>
      <p:ext uri="{BB962C8B-B14F-4D97-AF65-F5344CB8AC3E}">
        <p14:creationId xmlns:p14="http://schemas.microsoft.com/office/powerpoint/2010/main" val="15025804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0BA35-835B-4AEF-BA02-1EED96524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intensity measurement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798CF-6F2E-6AC8-B006-AC7DF4E34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Modified Mercalli scale: Gives an idea of how intense an Earthquake would feel at a specific point by measuring the amount of movement there.</a:t>
            </a:r>
          </a:p>
          <a:p>
            <a:pPr lvl="1"/>
            <a:r>
              <a:rPr lang="en-US" dirty="0"/>
              <a:t>Still a log scale. </a:t>
            </a:r>
          </a:p>
          <a:p>
            <a:pPr lvl="1"/>
            <a:r>
              <a:rPr lang="en-US" dirty="0"/>
              <a:t>Originally went from I to XII, but now goes from I to X+</a:t>
            </a:r>
          </a:p>
          <a:p>
            <a:pPr lvl="2"/>
            <a:r>
              <a:rPr lang="en-US" dirty="0"/>
              <a:t>Only the Chile 1960 quake ever used XII</a:t>
            </a:r>
          </a:p>
        </p:txBody>
      </p:sp>
    </p:spTree>
    <p:extLst>
      <p:ext uri="{BB962C8B-B14F-4D97-AF65-F5344CB8AC3E}">
        <p14:creationId xmlns:p14="http://schemas.microsoft.com/office/powerpoint/2010/main" val="15304288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1D8D6-5EE4-29A4-F809-D691203FA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Chile 1960: 9.5 (XII)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23F51-C697-531F-713F-81F7D7429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4466" y="2828916"/>
            <a:ext cx="6970340" cy="2816823"/>
          </a:xfrm>
        </p:spPr>
        <p:txBody>
          <a:bodyPr/>
          <a:lstStyle/>
          <a:p>
            <a:r>
              <a:rPr lang="en-US" dirty="0"/>
              <a:t>Strongest: Chile 1960</a:t>
            </a:r>
          </a:p>
          <a:p>
            <a:endParaRPr lang="en-US" dirty="0"/>
          </a:p>
        </p:txBody>
      </p:sp>
      <p:pic>
        <p:nvPicPr>
          <p:cNvPr id="14338" name="Picture 2" descr="undefined">
            <a:extLst>
              <a:ext uri="{FF2B5EF4-FFF2-40B4-BE49-F238E27FC236}">
                <a16:creationId xmlns:a16="http://schemas.microsoft.com/office/drawing/2014/main" id="{241022CB-59AB-F835-C0DF-C7FCBF71B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59" y="2416167"/>
            <a:ext cx="8081554" cy="429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833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830D2-A452-F8A1-D19B-26F041EE7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Alaska: 1964- 9.2 (XI)</a:t>
            </a:r>
          </a:p>
        </p:txBody>
      </p:sp>
      <p:pic>
        <p:nvPicPr>
          <p:cNvPr id="15362" name="Picture 2" descr="Great Alaska Earthquake of 1964: Rare Photos From an Epic Disaster">
            <a:extLst>
              <a:ext uri="{FF2B5EF4-FFF2-40B4-BE49-F238E27FC236}">
                <a16:creationId xmlns:a16="http://schemas.microsoft.com/office/drawing/2014/main" id="{0B7CDE5A-C917-42FB-084B-1A93C3B4A1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197" y="1690688"/>
            <a:ext cx="636160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7714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CE1BF-F469-8893-1CF9-9EBC3286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Earthquakes: cause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46573-95CC-972A-1891-A4FBEB85D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Movement in a fault is not necessarily smooth</a:t>
            </a:r>
          </a:p>
          <a:p>
            <a:r>
              <a:rPr lang="en-US" dirty="0"/>
              <a:t>When a region gets caught, energy builds up</a:t>
            </a:r>
          </a:p>
          <a:p>
            <a:r>
              <a:rPr lang="en-US" dirty="0"/>
              <a:t>Eventually the rock fractures resulting in sudden release of the energy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9657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89625-1367-EC70-1426-DF6AF38A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Earthquakes: P and S waves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25425-F506-47AD-A408-0B5A50103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P(</a:t>
            </a:r>
            <a:r>
              <a:rPr lang="en-US" dirty="0" err="1"/>
              <a:t>ressure</a:t>
            </a:r>
            <a:r>
              <a:rPr lang="en-US" dirty="0"/>
              <a:t>) wave: A longitudinal wave that propagates very rapidly.</a:t>
            </a:r>
          </a:p>
          <a:p>
            <a:r>
              <a:rPr lang="en-US" dirty="0"/>
              <a:t>S(hear) wave: A transverse wave that propagates much more slowly, but causes much more damage.</a:t>
            </a:r>
          </a:p>
          <a:p>
            <a:r>
              <a:rPr lang="en-US" dirty="0"/>
              <a:t>How can we use these to learn about the structure of Earth?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0965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DA264-BD47-B5E1-2155-B199F07F7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the core is liquid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C1E78EB1-0957-EDC1-3FB0-3F9E92C208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841" y="1775597"/>
            <a:ext cx="711431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2901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92C04-219B-F3E3-3A05-047DE2A9A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liquid mantle/outer core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D0C22-0E29-8D1D-EB45-7B9A291A9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Magnetic field: the formation of a large scale field requires liquid iron flows</a:t>
            </a:r>
          </a:p>
          <a:p>
            <a:pPr lvl="1"/>
            <a:r>
              <a:rPr lang="en-US" dirty="0"/>
              <a:t>The magnetic field protects us from the Solar wind</a:t>
            </a:r>
          </a:p>
          <a:p>
            <a:pPr lvl="2"/>
            <a:r>
              <a:rPr lang="en-US" dirty="0"/>
              <a:t>Without this protection our atmosphere would be stripped</a:t>
            </a:r>
          </a:p>
          <a:p>
            <a:r>
              <a:rPr lang="en-US" dirty="0"/>
              <a:t>Continental drift: The plates move because of currents in the liquid mantle</a:t>
            </a:r>
          </a:p>
          <a:p>
            <a:r>
              <a:rPr lang="en-US" dirty="0"/>
              <a:t>Volcanism: Mantle plumes allow superheated rock to rise up at specific points and create hotspots</a:t>
            </a:r>
          </a:p>
        </p:txBody>
      </p:sp>
    </p:spTree>
    <p:extLst>
      <p:ext uri="{BB962C8B-B14F-4D97-AF65-F5344CB8AC3E}">
        <p14:creationId xmlns:p14="http://schemas.microsoft.com/office/powerpoint/2010/main" val="11454111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41D3D-7E14-439A-1161-CB0B7042C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Volcanoes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669A7-96C8-4213-49BF-B1065147B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</a:t>
            </a:r>
            <a:r>
              <a:rPr lang="en-US" dirty="0">
                <a:hlinkClick r:id="rId2"/>
              </a:rPr>
              <a:t>ttps://www.nps.gov/subjects/volcanoes/anatomy-of-a-volcano.htm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1475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C09DF-6D89-4B5A-DDFB-BC4D3B4B8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Shield Volcano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EB58D-B9E5-8DE1-25EA-9788C0185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Very broad</a:t>
            </a:r>
          </a:p>
          <a:p>
            <a:r>
              <a:rPr lang="en-US" dirty="0"/>
              <a:t>Eruptions usually have almost no explosive power</a:t>
            </a:r>
          </a:p>
          <a:p>
            <a:r>
              <a:rPr lang="en-US" dirty="0"/>
              <a:t>Built up by slow flow of viscous lava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Hawaiian Islands</a:t>
            </a:r>
          </a:p>
          <a:p>
            <a:pPr lvl="1"/>
            <a:r>
              <a:rPr lang="en-US" dirty="0"/>
              <a:t>Icelandic Volcanoes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6539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71160-047A-EECC-B061-1DEE6111C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Kilauea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7A0E9-F071-C207-931C-73C7E3939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https://www.youtube.com/watch?v=6BdK2IEwtfU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1713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491D3-D486-B7E6-92E5-8D182871E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Cinder Cone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A4410-1F9C-E8BF-6316-36DD749A8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Usually tens to hundreds of meters high</a:t>
            </a:r>
          </a:p>
          <a:p>
            <a:r>
              <a:rPr lang="en-US" dirty="0"/>
              <a:t>Explosiveness is between shield volcanoes and stratovolcanoes, but closer to shield volcanoes</a:t>
            </a:r>
          </a:p>
          <a:p>
            <a:r>
              <a:rPr lang="en-US" dirty="0"/>
              <a:t>Composed of ash and small rocks thrown out</a:t>
            </a:r>
          </a:p>
          <a:p>
            <a:r>
              <a:rPr lang="en-US" dirty="0"/>
              <a:t>Examples: </a:t>
            </a:r>
          </a:p>
          <a:p>
            <a:pPr lvl="1"/>
            <a:r>
              <a:rPr lang="en-US" dirty="0"/>
              <a:t>Many (extinct) volcanoes in Arizona</a:t>
            </a:r>
          </a:p>
          <a:p>
            <a:pPr lvl="1"/>
            <a:r>
              <a:rPr lang="en-US" dirty="0"/>
              <a:t>Most common type, but few famous examples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7682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BCA70-AC45-4627-7371-D9B7645DE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Cinder Cone Volcanoes in Arizona: Image, NASA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1B77B7-3296-3CB6-F6BD-431FCDD46E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1317" y="1825625"/>
            <a:ext cx="690936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287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E1D73-118D-45AC-E934-E6EE4D26F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Stratovolcano (or composite volcano)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2F4FA-7717-5B51-445F-950E7403B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Formed from repeated lava and pyroclastic flows as well as lahars and rock slides (see later slides)</a:t>
            </a:r>
          </a:p>
          <a:p>
            <a:r>
              <a:rPr lang="en-US" dirty="0"/>
              <a:t>Take many eruptions to form</a:t>
            </a:r>
          </a:p>
          <a:p>
            <a:r>
              <a:rPr lang="en-US" dirty="0"/>
              <a:t>Generally large, very explosive. Most famous volcanic eruptions were stratovolcanoes</a:t>
            </a:r>
          </a:p>
          <a:p>
            <a:pPr lvl="1"/>
            <a:r>
              <a:rPr lang="en-US" dirty="0"/>
              <a:t>Saint Helens</a:t>
            </a:r>
          </a:p>
          <a:p>
            <a:pPr lvl="1"/>
            <a:r>
              <a:rPr lang="en-US" dirty="0"/>
              <a:t>Tambora</a:t>
            </a:r>
          </a:p>
          <a:p>
            <a:pPr lvl="1"/>
            <a:r>
              <a:rPr lang="en-US" dirty="0"/>
              <a:t>Krakatoa</a:t>
            </a:r>
          </a:p>
        </p:txBody>
      </p:sp>
    </p:spTree>
    <p:extLst>
      <p:ext uri="{BB962C8B-B14F-4D97-AF65-F5344CB8AC3E}">
        <p14:creationId xmlns:p14="http://schemas.microsoft.com/office/powerpoint/2010/main" val="3606928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7339B-19A6-39B6-1816-76333AC63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Saint Helen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5B1F8-1739-78B8-5410-2CB133B99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https://www.youtube.com/watch?v=AYla6q3is6w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7438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ED04D-F51E-FB74-DF63-3D3DE3397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Lava Domes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5E563-E92A-1DAC-1224-40147821D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Small, form in or on the side of other volcanoes</a:t>
            </a:r>
          </a:p>
        </p:txBody>
      </p:sp>
    </p:spTree>
    <p:extLst>
      <p:ext uri="{BB962C8B-B14F-4D97-AF65-F5344CB8AC3E}">
        <p14:creationId xmlns:p14="http://schemas.microsoft.com/office/powerpoint/2010/main" val="25916342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8149E-F901-AF69-F03E-5ACE5DAA5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Lava Dome: Saint Helens, USGS 1984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EB5219-C34C-13C8-8900-F4F567CB9D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930" y="1825625"/>
            <a:ext cx="6962140" cy="4351338"/>
          </a:xfrm>
        </p:spPr>
      </p:pic>
    </p:spTree>
    <p:extLst>
      <p:ext uri="{BB962C8B-B14F-4D97-AF65-F5344CB8AC3E}">
        <p14:creationId xmlns:p14="http://schemas.microsoft.com/office/powerpoint/2010/main" val="38217449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DF9B3-8953-B731-5C99-7947E16BF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Lahars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747DA-139F-1D9F-2B27-49BDA6F19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Mixture of water and debris that flows rapidly down snowy mountains during an eruption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5269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F465E-72E0-786E-0310-B5B0F5F3B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453" y="365125"/>
            <a:ext cx="10979573" cy="1325563"/>
          </a:xfrm>
        </p:spPr>
        <p:txBody>
          <a:bodyPr>
            <a:normAutofit/>
          </a:bodyPr>
          <a:lstStyle/>
          <a:p>
            <a:r>
              <a:rPr lang="en-US" dirty="0"/>
              <a:t>Image: Large lahar, Redoubt Alaska, 2009, USGS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23A600C-DECB-F846-F783-E0B41EFF1F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000" y="1825625"/>
            <a:ext cx="650199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9821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112EF-0775-6B2A-6CAA-03B4CE4A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Pyroclastic 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A346F-DCC7-76F3-CC4A-5A1164634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Hot gasses ash, and other tephra (</a:t>
            </a:r>
            <a:r>
              <a:rPr lang="en-US" dirty="0" err="1"/>
              <a:t>ie</a:t>
            </a:r>
            <a:r>
              <a:rPr lang="en-US" dirty="0"/>
              <a:t> volcanic ejecta) combine to form a very rapid flow</a:t>
            </a:r>
          </a:p>
          <a:p>
            <a:r>
              <a:rPr lang="en-US" dirty="0"/>
              <a:t>Speeds can reach 700 km/</a:t>
            </a:r>
            <a:r>
              <a:rPr lang="en-US" dirty="0" err="1"/>
              <a:t>hr</a:t>
            </a:r>
            <a:r>
              <a:rPr lang="en-US" dirty="0"/>
              <a:t>, but are usually closer to 100km/</a:t>
            </a:r>
            <a:r>
              <a:rPr lang="en-US" dirty="0" err="1"/>
              <a:t>hr</a:t>
            </a:r>
            <a:endParaRPr lang="en-US" dirty="0"/>
          </a:p>
          <a:p>
            <a:r>
              <a:rPr lang="en-US" dirty="0"/>
              <a:t>Temperatures range from 200-1000 Celsius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4131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5F01F-A343-882B-3377-39EED1D91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 spot Volcanoes</a:t>
            </a:r>
          </a:p>
        </p:txBody>
      </p:sp>
      <p:pic>
        <p:nvPicPr>
          <p:cNvPr id="17410" name="Picture 2" descr="A diagram illustrates the hotspot area of the crust in cross-section and states that the motion of the overtopping Pacific Plate in the lithosphere expands the plume head in the asthenosphere by dragging it.">
            <a:extLst>
              <a:ext uri="{FF2B5EF4-FFF2-40B4-BE49-F238E27FC236}">
                <a16:creationId xmlns:a16="http://schemas.microsoft.com/office/drawing/2014/main" id="{E43C9301-C92B-2A77-693E-FDE34A25655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891" y="1743034"/>
            <a:ext cx="820684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9037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D8A5C-5A1E-3027-B861-F21513ECD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Effects of Volcanoes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68286-A4A5-3FD2-4487-4C0A4110E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Think of some!</a:t>
            </a:r>
          </a:p>
        </p:txBody>
      </p:sp>
    </p:spTree>
    <p:extLst>
      <p:ext uri="{BB962C8B-B14F-4D97-AF65-F5344CB8AC3E}">
        <p14:creationId xmlns:p14="http://schemas.microsoft.com/office/powerpoint/2010/main" val="41062631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FAE9-EE1F-51E3-D2DA-FFBAE6431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Effects of Volcanoes: Positive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665DB-4640-DAE4-EB14-A4DB27134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Brings nutrients to soil</a:t>
            </a:r>
          </a:p>
          <a:p>
            <a:r>
              <a:rPr lang="en-US" dirty="0"/>
              <a:t>Can create new land masses and unique environments</a:t>
            </a:r>
          </a:p>
          <a:p>
            <a:r>
              <a:rPr lang="en-US" dirty="0"/>
              <a:t>Particulate emissions may help cool Earth</a:t>
            </a:r>
          </a:p>
        </p:txBody>
      </p:sp>
    </p:spTree>
    <p:extLst>
      <p:ext uri="{BB962C8B-B14F-4D97-AF65-F5344CB8AC3E}">
        <p14:creationId xmlns:p14="http://schemas.microsoft.com/office/powerpoint/2010/main" val="38369251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9E203-DBE6-4FE3-1FCA-42BD7177D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Effects of Volcanoes: Negative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59AB5-7976-9C83-BE5A-B68511D4D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wipe out large populations if an eruption is abnormally explosive</a:t>
            </a:r>
          </a:p>
          <a:p>
            <a:r>
              <a:rPr lang="en-US" dirty="0"/>
              <a:t>Gas emissions are toxic and contribute to global warming</a:t>
            </a:r>
          </a:p>
          <a:p>
            <a:r>
              <a:rPr lang="en-US" dirty="0"/>
              <a:t>Large ashfall events disrupt travel and damage infrastructure</a:t>
            </a:r>
          </a:p>
          <a:p>
            <a:r>
              <a:rPr lang="en-US" dirty="0"/>
              <a:t>Volcanoes can be unpredictable, even if they haven’t been before (</a:t>
            </a:r>
            <a:r>
              <a:rPr lang="en-US" dirty="0" err="1"/>
              <a:t>eg</a:t>
            </a:r>
            <a:r>
              <a:rPr lang="en-US" dirty="0"/>
              <a:t> Kilauea, 2018 involved a new type of eruption caused by collapse of the caldera)</a:t>
            </a:r>
          </a:p>
        </p:txBody>
      </p:sp>
    </p:spTree>
    <p:extLst>
      <p:ext uri="{BB962C8B-B14F-4D97-AF65-F5344CB8AC3E}">
        <p14:creationId xmlns:p14="http://schemas.microsoft.com/office/powerpoint/2010/main" val="10257006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6C93B-0D38-E149-6F49-E603F6210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Rock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6F73D-DC4F-7FB4-EE28-93DF72DF7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Sedimentary: formed from weathered rock and/or organic sediment near the surface as a result of pressure from buildup of newer sediment</a:t>
            </a:r>
          </a:p>
          <a:p>
            <a:pPr lvl="1"/>
            <a:r>
              <a:rPr lang="en-US" dirty="0"/>
              <a:t>Bituminous coal (low grade)</a:t>
            </a:r>
          </a:p>
          <a:p>
            <a:pPr lvl="1"/>
            <a:r>
              <a:rPr lang="en-US" dirty="0"/>
              <a:t>Sandstone</a:t>
            </a:r>
          </a:p>
          <a:p>
            <a:r>
              <a:rPr lang="en-US" dirty="0"/>
              <a:t>Metamorphic: formed as a result of very high temperatures and pressures typically found near plate boundaries</a:t>
            </a:r>
          </a:p>
          <a:p>
            <a:pPr lvl="1"/>
            <a:r>
              <a:rPr lang="en-US" dirty="0"/>
              <a:t>Anthracite coal (high grade)</a:t>
            </a:r>
          </a:p>
          <a:p>
            <a:r>
              <a:rPr lang="en-US" dirty="0"/>
              <a:t>Igneous: rock formed when magma cools below the surface, or when lava cools following an eruption</a:t>
            </a:r>
          </a:p>
          <a:p>
            <a:pPr lvl="1"/>
            <a:r>
              <a:rPr lang="en-US" dirty="0"/>
              <a:t>Granite (intrusive)</a:t>
            </a:r>
          </a:p>
          <a:p>
            <a:pPr lvl="1"/>
            <a:r>
              <a:rPr lang="en-US" dirty="0"/>
              <a:t>Basalt (extrusive)</a:t>
            </a:r>
          </a:p>
        </p:txBody>
      </p:sp>
    </p:spTree>
    <p:extLst>
      <p:ext uri="{BB962C8B-B14F-4D97-AF65-F5344CB8AC3E}">
        <p14:creationId xmlns:p14="http://schemas.microsoft.com/office/powerpoint/2010/main" val="11648559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99B6A-EE15-CC79-BB1C-70C8B4A2D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Rock 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EF597-8D77-2BE2-1592-409B484B7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https://education.nationalgeographic.org/resource/rock-cycle/#:~:text=There%20are%20three%20main%20types,part%20of%20the%20rock%20cycle.&amp;text=Sedimentary%20rocks%20are%20formed%20from,existing%20rock%20or%20organic%20material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022081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42A97-E5FA-912C-8EEA-B19451A6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Minerals and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46D2F-64A3-857E-7995-487E113E7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mineable resources are not evenly distributed.</a:t>
            </a:r>
          </a:p>
          <a:p>
            <a:r>
              <a:rPr lang="en-US" dirty="0"/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39924189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172E6-0E6E-AC0C-C77D-CB102BB9B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deposits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A2E85-AA3D-3E46-C226-A0316DCC4F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Gold, silver, platinum… are all very heavy, and sank in the liquid primordial earth.</a:t>
            </a:r>
          </a:p>
          <a:p>
            <a:r>
              <a:rPr lang="en-US" dirty="0"/>
              <a:t>Diamond, sapphire… require high temperatures and pressures to form. Doesn’t happen on the surface.</a:t>
            </a:r>
          </a:p>
          <a:p>
            <a:r>
              <a:rPr lang="en-US" dirty="0"/>
              <a:t>Volcanoes, mountain formation, superheated water, bring them near the surface of Earth.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Coal formation requires long timescales, and moderate temperatures and pressures. It also doesn’t happen on the surface, but is usually close.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4515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A27E0-21E8-28A8-14EB-EAE78A452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Surface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9DFD9-FC9C-F1C6-17DE-1F5C6AED3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Strip mining:</a:t>
            </a:r>
          </a:p>
          <a:p>
            <a:pPr lvl="1"/>
            <a:r>
              <a:rPr lang="en-US" dirty="0"/>
              <a:t>Used when the deposit is mostly horizontal (often for coal)</a:t>
            </a:r>
          </a:p>
          <a:p>
            <a:pPr lvl="1"/>
            <a:r>
              <a:rPr lang="en-US" dirty="0"/>
              <a:t>Involves removal of a long strip of material over the substance to be mined.</a:t>
            </a:r>
          </a:p>
          <a:p>
            <a:pPr lvl="1"/>
            <a:r>
              <a:rPr lang="en-US" dirty="0"/>
              <a:t>Unwanted rubble (called overburden) is then dumped into the hole created by the previous strip</a:t>
            </a:r>
          </a:p>
          <a:p>
            <a:r>
              <a:rPr lang="en-US" dirty="0"/>
              <a:t>Mountaintop removal</a:t>
            </a:r>
          </a:p>
          <a:p>
            <a:pPr lvl="1"/>
            <a:r>
              <a:rPr lang="en-US" dirty="0"/>
              <a:t>Top of mountain is removed with explosives to expose material (usually coal)</a:t>
            </a:r>
          </a:p>
          <a:p>
            <a:pPr lvl="1"/>
            <a:r>
              <a:rPr lang="en-US" dirty="0"/>
              <a:t>Has major environmental impact on forests, streams, and human life</a:t>
            </a:r>
          </a:p>
          <a:p>
            <a:pPr lvl="2"/>
            <a:r>
              <a:rPr lang="en-US" dirty="0"/>
              <a:t>Nearby rivers/lakes get high concentrations of toxic minerals</a:t>
            </a:r>
          </a:p>
          <a:p>
            <a:pPr lvl="3"/>
            <a:r>
              <a:rPr lang="en-US" dirty="0" err="1"/>
              <a:t>Selinium</a:t>
            </a:r>
            <a:r>
              <a:rPr lang="en-US" dirty="0"/>
              <a:t>, sulfuric acid</a:t>
            </a:r>
          </a:p>
          <a:p>
            <a:pPr lvl="2"/>
            <a:r>
              <a:rPr lang="en-US" dirty="0"/>
              <a:t>Airborne minerals seriously affect air quality nearby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638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179ED-EFB7-F5B2-439F-A2D791460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Bucket wheel excavator (31 million pounds)</a:t>
            </a:r>
          </a:p>
        </p:txBody>
      </p:sp>
      <p:pic>
        <p:nvPicPr>
          <p:cNvPr id="3074" name="Picture 2" descr="Bagger 293 bucket wheel excavator">
            <a:extLst>
              <a:ext uri="{FF2B5EF4-FFF2-40B4-BE49-F238E27FC236}">
                <a16:creationId xmlns:a16="http://schemas.microsoft.com/office/drawing/2014/main" id="{45DEDDF2-B4B9-7AAB-A8F9-5961B1783DE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0" y="2096294"/>
            <a:ext cx="508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4172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0711B-F796-665D-AFD6-08496F998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Bucket wheel excavator in use (Germany)</a:t>
            </a: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83E66054-B471-8A98-7D5C-E24E112B73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496" y="1825625"/>
            <a:ext cx="652700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900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7EACB-7E12-6DB0-FCDB-A684EB3D8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Surface mining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A354E-BD6F-D8E7-385A-502F7BEAC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 pit mine</a:t>
            </a:r>
          </a:p>
          <a:p>
            <a:pPr lvl="1"/>
            <a:r>
              <a:rPr lang="en-US" dirty="0"/>
              <a:t>Wide variety of materials can be mined this way</a:t>
            </a:r>
          </a:p>
          <a:p>
            <a:pPr lvl="2"/>
            <a:r>
              <a:rPr lang="en-US" dirty="0"/>
              <a:t>Uranium, coal, copper, marble…</a:t>
            </a:r>
          </a:p>
          <a:p>
            <a:r>
              <a:rPr lang="en-US" dirty="0"/>
              <a:t>Dredging</a:t>
            </a:r>
          </a:p>
          <a:p>
            <a:pPr lvl="1"/>
            <a:r>
              <a:rPr lang="en-US" dirty="0"/>
              <a:t>Useful if the material is underwater or below the water table</a:t>
            </a:r>
          </a:p>
          <a:p>
            <a:pPr lvl="1"/>
            <a:r>
              <a:rPr lang="en-US" dirty="0"/>
              <a:t>Mostly gold and other precious metals</a:t>
            </a:r>
          </a:p>
          <a:p>
            <a:pPr lvl="1"/>
            <a:r>
              <a:rPr lang="en-US" dirty="0"/>
              <a:t>Large machine reaches into the water and pulls out a large amount of material, which is then sifted to separate the intended material</a:t>
            </a:r>
          </a:p>
        </p:txBody>
      </p:sp>
    </p:spTree>
    <p:extLst>
      <p:ext uri="{BB962C8B-B14F-4D97-AF65-F5344CB8AC3E}">
        <p14:creationId xmlns:p14="http://schemas.microsoft.com/office/powerpoint/2010/main" val="31748840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2E5C9-9526-BFA1-B4AE-D82C0097B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Abandoned gold dredge (Alaska)</a:t>
            </a:r>
          </a:p>
        </p:txBody>
      </p:sp>
      <p:pic>
        <p:nvPicPr>
          <p:cNvPr id="2052" name="Picture 4" descr="Abandoned gold dredge.">
            <a:extLst>
              <a:ext uri="{FF2B5EF4-FFF2-40B4-BE49-F238E27FC236}">
                <a16:creationId xmlns:a16="http://schemas.microsoft.com/office/drawing/2014/main" id="{ABA61C8B-B3DE-51BC-6171-8C10D47B38E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430" y="1339410"/>
            <a:ext cx="7877909" cy="515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8329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0415E-74DA-58A1-F317-EE362C848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modern silica dredge (New Jersey)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F67CD80-719A-C38B-BFC6-DE90838734C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551" y="1825625"/>
            <a:ext cx="657089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9287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CBC7E-6642-B6F1-0348-09B5C9A60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Subsurface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8754C-FD7A-9016-20B7-CE802627C0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softer rock, equipment can be brought underground that scrapes the needed material away and transports it to the surface</a:t>
            </a:r>
          </a:p>
          <a:p>
            <a:pPr lvl="1"/>
            <a:r>
              <a:rPr lang="en-US" dirty="0"/>
              <a:t>An older, but still sometimes used method used explosives</a:t>
            </a:r>
          </a:p>
          <a:p>
            <a:r>
              <a:rPr lang="en-US" dirty="0"/>
              <a:t>For hard rock, explosives are still usually used, but the exact methods are relatively specific to the terrain and material</a:t>
            </a:r>
          </a:p>
        </p:txBody>
      </p:sp>
    </p:spTree>
    <p:extLst>
      <p:ext uri="{BB962C8B-B14F-4D97-AF65-F5344CB8AC3E}">
        <p14:creationId xmlns:p14="http://schemas.microsoft.com/office/powerpoint/2010/main" val="28083962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2B816-91CD-E051-35A8-C2021BE59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Subsurface Mine: Source, Cecelia </a:t>
            </a:r>
            <a:r>
              <a:rPr lang="en-US" dirty="0" err="1"/>
              <a:t>Jamasmie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736E28-0598-8584-A57F-409DADDB96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8953391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97E89-94A3-B8DB-09ED-404261A82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schematic Subsurface Mine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91FD53-EE59-C2D9-4AFE-0B654F8760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981" y="1825625"/>
            <a:ext cx="3520037" cy="4351338"/>
          </a:xfrm>
        </p:spPr>
      </p:pic>
    </p:spTree>
    <p:extLst>
      <p:ext uri="{BB962C8B-B14F-4D97-AF65-F5344CB8AC3E}">
        <p14:creationId xmlns:p14="http://schemas.microsoft.com/office/powerpoint/2010/main" val="32668723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76775-9A2D-7938-5B2E-5FCB18C79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concerns- general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1AC15-BEC3-750C-A5EE-10A8865D4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mining involves some damage to ecosystem</a:t>
            </a:r>
          </a:p>
          <a:p>
            <a:r>
              <a:rPr lang="en-US" dirty="0"/>
              <a:t>All mining involves some toxic byproducts</a:t>
            </a:r>
          </a:p>
          <a:p>
            <a:r>
              <a:rPr lang="en-US" dirty="0"/>
              <a:t>Mining is accessing a non-renewable resource</a:t>
            </a:r>
          </a:p>
        </p:txBody>
      </p:sp>
    </p:spTree>
    <p:extLst>
      <p:ext uri="{BB962C8B-B14F-4D97-AF65-F5344CB8AC3E}">
        <p14:creationId xmlns:p14="http://schemas.microsoft.com/office/powerpoint/2010/main" val="7841247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7362C-0574-EB8F-B80A-318E209A7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study- Gold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7A5F6-5800-BB74-864A-9E85A2971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process of gold extraction involves submerging the crushed rock in a cyanide solution, which dissolves the gold.</a:t>
            </a:r>
          </a:p>
          <a:p>
            <a:pPr lvl="1"/>
            <a:r>
              <a:rPr lang="en-US" dirty="0"/>
              <a:t>If released into the environment, causes serious damage to ecosystem</a:t>
            </a:r>
          </a:p>
          <a:p>
            <a:pPr lvl="2"/>
            <a:r>
              <a:rPr lang="en-US" dirty="0"/>
              <a:t>Relatively rare in first world countries today due to regulations</a:t>
            </a:r>
          </a:p>
          <a:p>
            <a:r>
              <a:rPr lang="en-US" dirty="0"/>
              <a:t>Left over rock, which is highly acidic and still usually contains cyanide, arsenic, and other toxins, is stored in a tailing pond behind a dam</a:t>
            </a:r>
          </a:p>
          <a:p>
            <a:pPr lvl="1"/>
            <a:r>
              <a:rPr lang="en-US" dirty="0"/>
              <a:t>The dam can fail, releasing these into waterways. This is called acid mine drainage.</a:t>
            </a:r>
          </a:p>
          <a:p>
            <a:pPr lvl="2"/>
            <a:r>
              <a:rPr lang="en-US" dirty="0"/>
              <a:t>Results in the death of most living things in the waterway.</a:t>
            </a:r>
          </a:p>
          <a:p>
            <a:pPr lvl="2"/>
            <a:r>
              <a:rPr lang="en-US" dirty="0"/>
              <a:t>Cleanup is very difficult and often involves neutralizing the acid.</a:t>
            </a:r>
          </a:p>
        </p:txBody>
      </p:sp>
    </p:spTree>
    <p:extLst>
      <p:ext uri="{BB962C8B-B14F-4D97-AF65-F5344CB8AC3E}">
        <p14:creationId xmlns:p14="http://schemas.microsoft.com/office/powerpoint/2010/main" val="696926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EEC66-EF6F-0868-0297-A8852A87E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Acid mine drainage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1719D-DF2E-46F2-8377-E03387D96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be VERY acidic, lowest recorded </a:t>
            </a:r>
            <a:r>
              <a:rPr lang="en-US" dirty="0" err="1"/>
              <a:t>ph</a:t>
            </a:r>
            <a:r>
              <a:rPr lang="en-US" dirty="0"/>
              <a:t>: -3.6</a:t>
            </a:r>
          </a:p>
          <a:p>
            <a:pPr lvl="1"/>
            <a:r>
              <a:rPr lang="en-US" dirty="0">
                <a:hlinkClick r:id="rId2"/>
              </a:rPr>
              <a:t>https://pubs.usgs.gov/publication/70022523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5252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8A9B6-224F-1BC5-16CC-62B76CC56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lithium mine in Chile</a:t>
            </a:r>
          </a:p>
        </p:txBody>
      </p:sp>
      <p:pic>
        <p:nvPicPr>
          <p:cNvPr id="5122" name="Picture 2" descr="A lithium mine on Chile’s Atacama salt flat.">
            <a:extLst>
              <a:ext uri="{FF2B5EF4-FFF2-40B4-BE49-F238E27FC236}">
                <a16:creationId xmlns:a16="http://schemas.microsoft.com/office/drawing/2014/main" id="{75051F59-DF49-F324-3ED8-B245C657F05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396" y="1690688"/>
            <a:ext cx="7267208" cy="436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36158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13C8F-933D-C48F-4158-DA15D0EC8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A9981-4235-29E4-4974-B5807FB73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008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12803</TotalTime>
  <Words>2435</Words>
  <Application>Microsoft Office PowerPoint</Application>
  <PresentationFormat>Widescreen</PresentationFormat>
  <Paragraphs>249</Paragraphs>
  <Slides>68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2" baseType="lpstr">
      <vt:lpstr>Arial</vt:lpstr>
      <vt:lpstr>Calibri</vt:lpstr>
      <vt:lpstr>Calibri Light</vt:lpstr>
      <vt:lpstr>Office Theme</vt:lpstr>
      <vt:lpstr>Geology</vt:lpstr>
      <vt:lpstr>Soil horizons</vt:lpstr>
      <vt:lpstr>Main soil horizons</vt:lpstr>
      <vt:lpstr>Main soil horizons continued</vt:lpstr>
      <vt:lpstr>Some other horizons</vt:lpstr>
      <vt:lpstr>Most common patterns</vt:lpstr>
      <vt:lpstr>Real World example.</vt:lpstr>
      <vt:lpstr>Weathering/erosion</vt:lpstr>
      <vt:lpstr>Physical (aka mechanical) Weathering:</vt:lpstr>
      <vt:lpstr>Tidal erosion of cliffs</vt:lpstr>
      <vt:lpstr>An ice lens in Alaska</vt:lpstr>
      <vt:lpstr>More mechanical weathering</vt:lpstr>
      <vt:lpstr>Image: Steve Earle, Physical Geography 2nd ed</vt:lpstr>
      <vt:lpstr>Chemical Weathering</vt:lpstr>
      <vt:lpstr>Erosion</vt:lpstr>
      <vt:lpstr>Tectonic Activity</vt:lpstr>
      <vt:lpstr>But why? A detour into the structure of Earth…</vt:lpstr>
      <vt:lpstr>The structure of Earth</vt:lpstr>
      <vt:lpstr>Mantle convection</vt:lpstr>
      <vt:lpstr>Currents in the mantle. Not remotely to scale</vt:lpstr>
      <vt:lpstr>Three types of plate boundary</vt:lpstr>
      <vt:lpstr>Image: Steve Earle, Physical Geography 2nd ed</vt:lpstr>
      <vt:lpstr>Plate boundaries</vt:lpstr>
      <vt:lpstr>Faults</vt:lpstr>
      <vt:lpstr>Faults and plate boundaries</vt:lpstr>
      <vt:lpstr>Earthquakes</vt:lpstr>
      <vt:lpstr>Seismology and Measurement</vt:lpstr>
      <vt:lpstr>Local intensity measurement</vt:lpstr>
      <vt:lpstr>Chile 1960: 9.5 (XII)</vt:lpstr>
      <vt:lpstr>Alaska: 1964- 9.2 (XI)</vt:lpstr>
      <vt:lpstr>Earthquakes: cause</vt:lpstr>
      <vt:lpstr>Earthquakes: P and S waves</vt:lpstr>
      <vt:lpstr>Proving the core is liquid</vt:lpstr>
      <vt:lpstr>Importance of liquid mantle/outer core</vt:lpstr>
      <vt:lpstr>Volcanoes</vt:lpstr>
      <vt:lpstr>Shield Volcano</vt:lpstr>
      <vt:lpstr>Example: Kilauea</vt:lpstr>
      <vt:lpstr>Cinder Cone</vt:lpstr>
      <vt:lpstr>Cinder Cone Volcanoes in Arizona: Image, NASA</vt:lpstr>
      <vt:lpstr>Stratovolcano (or composite volcano)</vt:lpstr>
      <vt:lpstr>Example: Saint Helen</vt:lpstr>
      <vt:lpstr>Lava Domes</vt:lpstr>
      <vt:lpstr>Lava Dome: Saint Helens, USGS 1984</vt:lpstr>
      <vt:lpstr>Lahars</vt:lpstr>
      <vt:lpstr>Image: Large lahar, Redoubt Alaska, 2009, USGS</vt:lpstr>
      <vt:lpstr>Pyroclastic Flows</vt:lpstr>
      <vt:lpstr>Hot spot Volcanoes</vt:lpstr>
      <vt:lpstr>Environmental Effects of Volcanoes</vt:lpstr>
      <vt:lpstr>Environmental Effects of Volcanoes: Positive</vt:lpstr>
      <vt:lpstr>Environmental Effects of Volcanoes: Negative</vt:lpstr>
      <vt:lpstr>Rock types</vt:lpstr>
      <vt:lpstr>Rock formation</vt:lpstr>
      <vt:lpstr>Minerals and mining</vt:lpstr>
      <vt:lpstr>How deposits form</vt:lpstr>
      <vt:lpstr>Surface Mining</vt:lpstr>
      <vt:lpstr>Bucket wheel excavator (31 million pounds)</vt:lpstr>
      <vt:lpstr>Bucket wheel excavator in use (Germany)</vt:lpstr>
      <vt:lpstr>Surface mining continued</vt:lpstr>
      <vt:lpstr>Abandoned gold dredge (Alaska)</vt:lpstr>
      <vt:lpstr>A modern silica dredge (New Jersey)</vt:lpstr>
      <vt:lpstr>Subsurface mining</vt:lpstr>
      <vt:lpstr>Subsurface Mine: Source, Cecelia Jamasmie</vt:lpstr>
      <vt:lpstr>A schematic Subsurface Mine</vt:lpstr>
      <vt:lpstr>Environmental concerns- general</vt:lpstr>
      <vt:lpstr>Case study- Gold mining</vt:lpstr>
      <vt:lpstr>Acid mine drainage</vt:lpstr>
      <vt:lpstr>A lithium mine in Chile</vt:lpstr>
      <vt:lpstr>Discussion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Geology</dc:title>
  <dc:creator>Jesse Nims</dc:creator>
  <cp:lastModifiedBy>Jesse Nims</cp:lastModifiedBy>
  <cp:revision>19</cp:revision>
  <dcterms:created xsi:type="dcterms:W3CDTF">2023-12-28T21:17:54Z</dcterms:created>
  <dcterms:modified xsi:type="dcterms:W3CDTF">2025-09-15T00:31:14Z</dcterms:modified>
</cp:coreProperties>
</file>