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0" r:id="rId6"/>
    <p:sldId id="262" r:id="rId7"/>
    <p:sldId id="261" r:id="rId8"/>
    <p:sldId id="263" r:id="rId9"/>
    <p:sldId id="264" r:id="rId10"/>
    <p:sldId id="265" r:id="rId11"/>
    <p:sldId id="2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14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BAA5B-76B3-04B9-0E3D-D7F030A8D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C702D8-BEBE-AF54-F558-D6E2AC6D2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CDFC-22E2-E230-0031-C2F9337F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1A235-2AD7-AE91-B4A4-C173B59D6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D9E99-E2C2-F24D-4284-AEEAED56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7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7AEE-B8B0-DC75-0C74-5561A4572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28DEC-6AD3-7E32-E081-9EE194065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24CA0-ED60-388C-A616-E6294AD7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A929B-9C26-B26E-DBB0-3A9FFA8E0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D1376-1E5D-B40D-F006-36098882D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6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A2F1B-75D4-2430-B50C-9DD554FDE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892C7-028D-EE6E-EB81-55AF87595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28DD5-23CA-4973-72DF-D4C1108B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53FDF-EC18-5014-E185-CD2891F98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0A4F1-ABAA-6221-4420-36358238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7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96DB2-F811-4125-6514-7068CF23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35EFF-4A80-D69C-F852-E88AD3F5B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2AB04-F975-9EE2-0EE0-F3AB8957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A9A03-915E-9045-BE8E-AF4418C20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37DD0-C75C-D5E0-D621-98BAD6F9D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E609F-D24F-DD56-EFC2-BFA7A3EFC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56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D450-59FA-2C01-A2B7-DC173484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2BF2B-56BC-B4C5-6B8F-B5E28E58E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CBAA5E-FE72-904F-A907-1B3B0A10B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162A6-9648-F34F-3966-4269DC2BF5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3B398-3663-3871-A479-9DDAF58EB5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02F31F-12E9-3041-1125-BE89437A4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A9DCA-C122-19DA-3F24-78A039B5B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0E8A3B-FB9E-1816-B436-3AF920E5C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07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7745F-6043-D714-A021-6EB8DAB15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14704-4D8B-E4E2-CF64-3BDC87B70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5173F6-CDD0-EA5D-EF9E-77B43EB04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37AF4-D1E3-F0BA-C8D9-2FA1E0381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5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4E9F48-6191-941A-8C90-37DBAF5C7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202F2-74B6-24A7-7F66-C362A1F11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46231-A150-0DC1-E9D4-95BC87C40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2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3D32E-77BD-AFC4-2098-7299399A5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FAF44-11EE-EA7F-8B5C-9885BE62E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F70F2-38D0-F406-6A77-11AFA8F92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E2CD1-F3B8-7A4A-CD29-B998D15D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C7717-B4E5-4D77-E71A-C58A14840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49E35-B895-C115-DB10-C1CB85D5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8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77B73-CCA5-0A9D-83EF-CB8654C0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6856F9-5F97-7699-4D0F-9BCC56AE73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23EEA-0585-8D2A-4229-FEEE43252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A95AE-29A4-A97F-650A-D8D84F2B8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AAE6C-2AD5-E4D3-3705-7A529469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E156D5-1C49-3A50-4D30-8838D5203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3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CD0F4-53F1-CC9F-C7A3-6FC30E96C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7A071-90BA-76F2-B06E-D5BDFECE1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0DB1C-71C9-5FD6-5BBD-55CCFFDE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0F777-5A94-7FE2-D316-3A574112D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0E4C1-5042-8CE0-B26C-4925C6D2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6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544E53-ADBE-5441-E6ED-1254BDD96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0DE93-5852-E83E-6549-BF37FA5BF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B8AE9-E31B-0A17-0FF7-2E78C77B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3ABA7-77E1-BF33-0F17-E419F662F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0A779-9478-5E8B-8EB6-04858763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0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BBF232-813D-C8B5-0D37-708E456C4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A0DCC-7CE5-369E-3EA0-AD02BAB14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F7A1D-9AB8-5F20-122C-AAA36F85C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BDB9E-DD65-4AD6-B23E-980BF3A1CCAE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862EF-BBA5-F8CC-3614-904EAE957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2B7E2-A9DA-0EF2-4718-84C58E07D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5366A-9091-42B4-B5DA-3B233095C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7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2E02-9C49-358C-355E-DBF65C36F6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Evolutionary Mechanisms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22947D-9696-D533-AC91-5A2CB9A523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9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CF9A8-435A-F867-9C31-F510E16F2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selection (image: Wikipedia- Natural Selection)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3EEF2-A32D-9E2B-6637-B0FA601F5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Individuals more equipped to survive will be more likely to pass on genes</a:t>
            </a:r>
          </a:p>
          <a:p>
            <a:r>
              <a:rPr lang="en-US" dirty="0"/>
              <a:t>Works over many generations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8D206-4CBE-1F8B-3A0F-B07D7B5DA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653" y="3195960"/>
            <a:ext cx="4067167" cy="36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2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5FCC-D665-1606-BA6F-D3CD6A7FB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4ACD3-9AFA-FD57-A6B5-BACE88370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Intentional selection for traits in a species, usually by humans</a:t>
            </a:r>
          </a:p>
          <a:p>
            <a:r>
              <a:rPr lang="en-US" dirty="0"/>
              <a:t>Usually very fast compared with natural selection</a:t>
            </a:r>
          </a:p>
          <a:p>
            <a:r>
              <a:rPr lang="en-US" dirty="0"/>
              <a:t>Traits may not be beneficial (and may even be detrimental) to organism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45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32951-A11E-FEB1-1516-BF2805DF0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7799F6-4BB2-0A26-A16D-A99D179BF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25"/>
            <a:ext cx="5618405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59EF61-96D1-EF34-9F13-883EF3DF4835}"/>
              </a:ext>
            </a:extLst>
          </p:cNvPr>
          <p:cNvSpPr txBox="1"/>
          <p:nvPr/>
        </p:nvSpPr>
        <p:spPr>
          <a:xfrm>
            <a:off x="838200" y="6285600"/>
            <a:ext cx="554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 images: </a:t>
            </a:r>
            <a:r>
              <a:rPr lang="en-US" dirty="0" err="1"/>
              <a:t>wikipedia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4FDC08-79C6-327E-ABA3-C7BE89A07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95" y="2548659"/>
            <a:ext cx="4672805" cy="298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36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454B2-B8FD-A199-DC1B-28DDD70F3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C507C-E1BB-361B-7052-9B7FA0110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Random process by which a new allele enters a population</a:t>
            </a:r>
          </a:p>
          <a:p>
            <a:r>
              <a:rPr lang="en-US" dirty="0"/>
              <a:t>Often DNA replication errors</a:t>
            </a:r>
          </a:p>
          <a:p>
            <a:r>
              <a:rPr lang="en-US" dirty="0"/>
              <a:t>Mutations are </a:t>
            </a:r>
            <a:r>
              <a:rPr lang="en-US" u="sng" dirty="0"/>
              <a:t>much</a:t>
            </a:r>
            <a:r>
              <a:rPr lang="en-US" dirty="0"/>
              <a:t> more likely to be harmful than helpful</a:t>
            </a:r>
          </a:p>
        </p:txBody>
      </p:sp>
    </p:spTree>
    <p:extLst>
      <p:ext uri="{BB962C8B-B14F-4D97-AF65-F5344CB8AC3E}">
        <p14:creationId xmlns:p14="http://schemas.microsoft.com/office/powerpoint/2010/main" val="1439577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FBAF0-4BE5-11B6-A17C-3B6949B3D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Drift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E0538-230E-1DDE-553D-0DE15BFDD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no selection pressure exists for an allele, the allele frequency will change randomly</a:t>
            </a:r>
          </a:p>
          <a:p>
            <a:r>
              <a:rPr lang="en-US" dirty="0"/>
              <a:t>Causes: random mating, some illnesses, injury,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224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7206-843A-4685-DB06-F91F1820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D6BFE-2DD6-F154-FB41-3A7405D98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alleles may enter a population from another population</a:t>
            </a:r>
          </a:p>
          <a:p>
            <a:r>
              <a:rPr lang="en-US" dirty="0"/>
              <a:t>With large flow rates, can make two populations essentially the same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88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82EFD-216F-66D9-E5FE-12FFCB77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5A082-E402-80DC-CE39-B0A447DE0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most of a population dies, alleles that were neutral or beneficial may disappear</a:t>
            </a:r>
          </a:p>
          <a:p>
            <a:r>
              <a:rPr lang="en-US" dirty="0"/>
              <a:t>Some bottlenecks involve strong selection for specific alleles (</a:t>
            </a:r>
            <a:r>
              <a:rPr lang="en-US" dirty="0" err="1"/>
              <a:t>eg</a:t>
            </a:r>
            <a:r>
              <a:rPr lang="en-US" dirty="0"/>
              <a:t> slow changes in climate)</a:t>
            </a:r>
          </a:p>
          <a:p>
            <a:r>
              <a:rPr lang="en-US" dirty="0"/>
              <a:t>Some bottlenecks result from events that kill nearly randomly so there is (almost) no selection (</a:t>
            </a:r>
            <a:r>
              <a:rPr lang="en-US" dirty="0" err="1"/>
              <a:t>eg</a:t>
            </a:r>
            <a:r>
              <a:rPr lang="en-US" dirty="0"/>
              <a:t> floods, fires)</a:t>
            </a:r>
          </a:p>
        </p:txBody>
      </p:sp>
    </p:spTree>
    <p:extLst>
      <p:ext uri="{BB962C8B-B14F-4D97-AF65-F5344CB8AC3E}">
        <p14:creationId xmlns:p14="http://schemas.microsoft.com/office/powerpoint/2010/main" val="442823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77B85-C739-8991-5E62-1810149C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Competing selection pressures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05100-731A-3B9F-BF79-654A7F0C4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Often a trait will be very useful in some cases, but harmful in others.</a:t>
            </a:r>
          </a:p>
          <a:p>
            <a:r>
              <a:rPr lang="en-US" dirty="0"/>
              <a:t>Examples?</a:t>
            </a:r>
          </a:p>
        </p:txBody>
      </p:sp>
    </p:spTree>
    <p:extLst>
      <p:ext uri="{BB962C8B-B14F-4D97-AF65-F5344CB8AC3E}">
        <p14:creationId xmlns:p14="http://schemas.microsoft.com/office/powerpoint/2010/main" val="1665894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88E7C-FE41-058F-D551-945B7E69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Founder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982FE-48D7-21D8-9DA2-4225CB9F7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only a few individuals start a new population, that new population may be composed mostly or exclusively of alleles that were rare in the original population</a:t>
            </a:r>
          </a:p>
          <a:p>
            <a:r>
              <a:rPr lang="en-US" dirty="0"/>
              <a:t>Often happens with isolated islands.</a:t>
            </a:r>
          </a:p>
        </p:txBody>
      </p:sp>
    </p:spTree>
    <p:extLst>
      <p:ext uri="{BB962C8B-B14F-4D97-AF65-F5344CB8AC3E}">
        <p14:creationId xmlns:p14="http://schemas.microsoft.com/office/powerpoint/2010/main" val="1083318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110D2-B1C7-AB0B-1407-F92D51B4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Fixation and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F814B-0D26-E69A-A60A-2D540ABE6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long term stable states for an allele are 0% and 100%</a:t>
            </a:r>
          </a:p>
          <a:p>
            <a:pPr lvl="1"/>
            <a:r>
              <a:rPr lang="en-US" dirty="0"/>
              <a:t>Exception: </a:t>
            </a:r>
            <a:r>
              <a:rPr lang="en-US" dirty="0" err="1"/>
              <a:t>Hetrozygote</a:t>
            </a:r>
            <a:r>
              <a:rPr lang="en-US" dirty="0"/>
              <a:t> advantage (</a:t>
            </a:r>
            <a:r>
              <a:rPr lang="en-US" dirty="0" err="1"/>
              <a:t>eg</a:t>
            </a:r>
            <a:r>
              <a:rPr lang="en-US" dirty="0"/>
              <a:t> sickle cell anemia)</a:t>
            </a:r>
          </a:p>
          <a:p>
            <a:r>
              <a:rPr lang="en-US" dirty="0"/>
              <a:t>Generally genes that are more beneficial are more likely to be fixed</a:t>
            </a:r>
          </a:p>
          <a:p>
            <a:pPr lvl="1"/>
            <a:r>
              <a:rPr lang="en-US" dirty="0"/>
              <a:t>Only statistically true…</a:t>
            </a:r>
          </a:p>
          <a:p>
            <a:pPr lvl="2"/>
            <a:r>
              <a:rPr lang="en-US" dirty="0"/>
              <a:t>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82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299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Evolutionary Mechanisms</vt:lpstr>
      <vt:lpstr>Natural selection (image: Wikipedia- Natural Selection)</vt:lpstr>
      <vt:lpstr>Artificial selection</vt:lpstr>
      <vt:lpstr>PowerPoint Presentation</vt:lpstr>
      <vt:lpstr>Mutation</vt:lpstr>
      <vt:lpstr>Genetic Drift</vt:lpstr>
      <vt:lpstr>Gene Flow</vt:lpstr>
      <vt:lpstr>Bottleneck effect</vt:lpstr>
      <vt:lpstr>Competing selection pressures</vt:lpstr>
      <vt:lpstr>Founder Effect</vt:lpstr>
      <vt:lpstr>Fixation and Loss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Evolutionary Mechanisms</dc:title>
  <dc:creator>Jesse Nims</dc:creator>
  <cp:lastModifiedBy>Jesse Nims</cp:lastModifiedBy>
  <cp:revision>4</cp:revision>
  <dcterms:created xsi:type="dcterms:W3CDTF">2023-08-24T16:30:14Z</dcterms:created>
  <dcterms:modified xsi:type="dcterms:W3CDTF">2025-08-10T00:40:32Z</dcterms:modified>
</cp:coreProperties>
</file>