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1" r:id="rId4"/>
    <p:sldId id="257" r:id="rId5"/>
    <p:sldId id="259" r:id="rId6"/>
    <p:sldId id="279" r:id="rId7"/>
    <p:sldId id="258" r:id="rId8"/>
    <p:sldId id="268" r:id="rId9"/>
    <p:sldId id="260" r:id="rId10"/>
    <p:sldId id="262" r:id="rId11"/>
    <p:sldId id="263" r:id="rId12"/>
    <p:sldId id="269" r:id="rId13"/>
    <p:sldId id="264" r:id="rId14"/>
    <p:sldId id="267" r:id="rId15"/>
    <p:sldId id="265" r:id="rId16"/>
    <p:sldId id="266" r:id="rId17"/>
    <p:sldId id="270" r:id="rId18"/>
    <p:sldId id="272" r:id="rId19"/>
    <p:sldId id="274" r:id="rId20"/>
    <p:sldId id="273" r:id="rId21"/>
    <p:sldId id="275" r:id="rId22"/>
    <p:sldId id="276" r:id="rId23"/>
    <p:sldId id="277" r:id="rId24"/>
    <p:sldId id="278" r:id="rId25"/>
    <p:sldId id="27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9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133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86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6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75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9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0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23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1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9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975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9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31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4844E-1B2C-44CE-A16D-4816C6243B95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9FC65-71B8-465A-A6FC-019481931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8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aacijournal.biomedcentral.com/articles/10.1186/s13223-018-0278-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idrap.umn.edu/news-perspective/2021/04/who-report-highlights-shortage-new-antibiotic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56468"/>
          </a:xfrm>
        </p:spPr>
        <p:txBody>
          <a:bodyPr/>
          <a:lstStyle/>
          <a:p>
            <a:r>
              <a:rPr lang="en-US" dirty="0"/>
              <a:t>Disease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3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CBD4D-5182-E131-5918-40EA73E98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immune system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65C4FF-8010-7903-C7EC-D0992C181E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756" y="1447006"/>
            <a:ext cx="4612725" cy="4351338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BF56CA-8E56-9322-2E19-DE96BDAA00ED}"/>
              </a:ext>
            </a:extLst>
          </p:cNvPr>
          <p:cNvSpPr txBox="1"/>
          <p:nvPr/>
        </p:nvSpPr>
        <p:spPr>
          <a:xfrm>
            <a:off x="1173957" y="6039684"/>
            <a:ext cx="10179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Image: Park and Kim, Adv </a:t>
            </a:r>
            <a:r>
              <a:rPr lang="en-US" dirty="0" err="1"/>
              <a:t>Healthc</a:t>
            </a:r>
            <a:r>
              <a:rPr lang="en-US" dirty="0"/>
              <a:t> Mater 2025 Feb;14(5):e2304496. </a:t>
            </a:r>
            <a:r>
              <a:rPr lang="en-US" dirty="0" err="1"/>
              <a:t>doi</a:t>
            </a:r>
            <a:r>
              <a:rPr lang="en-US" dirty="0"/>
              <a:t>: 10.1002/adhm.202304496</a:t>
            </a:r>
          </a:p>
        </p:txBody>
      </p:sp>
    </p:spTree>
    <p:extLst>
      <p:ext uri="{BB962C8B-B14F-4D97-AF65-F5344CB8AC3E}">
        <p14:creationId xmlns:p14="http://schemas.microsoft.com/office/powerpoint/2010/main" val="544551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2FCBF-5CD0-4A10-8363-BE6FD9E57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Immunology 101 (very simplified!)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CF255-EECA-484B-A18E-2DB59F477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532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Three layers of defense</a:t>
            </a:r>
          </a:p>
          <a:p>
            <a:r>
              <a:rPr lang="en-US" dirty="0"/>
              <a:t>Passive barriers, chemical defense, and flushing action</a:t>
            </a:r>
          </a:p>
          <a:p>
            <a:r>
              <a:rPr lang="en-US" dirty="0"/>
              <a:t>Nonspecific immune system (aka innate)</a:t>
            </a:r>
          </a:p>
          <a:p>
            <a:pPr lvl="1"/>
            <a:r>
              <a:rPr lang="en-US" dirty="0"/>
              <a:t>General defense against most pathogens</a:t>
            </a:r>
          </a:p>
          <a:p>
            <a:pPr lvl="1"/>
            <a:r>
              <a:rPr lang="en-US" dirty="0"/>
              <a:t>Phagocytes kill bacteria and other foreign particles</a:t>
            </a:r>
          </a:p>
          <a:p>
            <a:pPr lvl="1"/>
            <a:r>
              <a:rPr lang="en-US" dirty="0"/>
              <a:t>Natural Killer cells destroy compromised cells (tumor/virus cells)</a:t>
            </a:r>
          </a:p>
          <a:p>
            <a:r>
              <a:rPr lang="en-US" dirty="0"/>
              <a:t>Acquired immune system (aka adaptive)</a:t>
            </a:r>
          </a:p>
          <a:p>
            <a:pPr lvl="1"/>
            <a:r>
              <a:rPr lang="en-US" dirty="0"/>
              <a:t>T cells look for antigens on the surface of cells</a:t>
            </a:r>
          </a:p>
          <a:p>
            <a:pPr lvl="1"/>
            <a:r>
              <a:rPr lang="en-US" dirty="0"/>
              <a:t>The antigen is brought to the surface of the cell. Infected cells produce either unrecognizable antigens, or ones already known to be associated with a virus or bacteria</a:t>
            </a:r>
          </a:p>
          <a:p>
            <a:pPr lvl="1"/>
            <a:r>
              <a:rPr lang="en-US" dirty="0"/>
              <a:t>Killer T cells kill other cells with incorrect antigens</a:t>
            </a:r>
          </a:p>
          <a:p>
            <a:pPr lvl="1"/>
            <a:r>
              <a:rPr lang="en-US" dirty="0"/>
              <a:t>Helper T cells mediate the immune response and activate killer T cells</a:t>
            </a:r>
          </a:p>
          <a:p>
            <a:r>
              <a:rPr lang="en-US" dirty="0"/>
              <a:t>Read more about the immune system here </a:t>
            </a:r>
            <a:r>
              <a:rPr lang="en-US" dirty="0">
                <a:hlinkClick r:id="rId2"/>
              </a:rPr>
              <a:t>https://aacijournal.biomedcentral.com/articles/10.1186/s13223-018-0278-1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156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infectious disease: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Infectious (usually acute)</a:t>
            </a:r>
          </a:p>
          <a:p>
            <a:pPr lvl="1"/>
            <a:r>
              <a:rPr lang="en-US" dirty="0"/>
              <a:t>Bacterial</a:t>
            </a:r>
          </a:p>
          <a:p>
            <a:pPr lvl="1"/>
            <a:r>
              <a:rPr lang="en-US" dirty="0"/>
              <a:t>Viral</a:t>
            </a:r>
          </a:p>
          <a:p>
            <a:pPr lvl="1"/>
            <a:r>
              <a:rPr lang="en-US" dirty="0"/>
              <a:t>Prion</a:t>
            </a:r>
          </a:p>
          <a:p>
            <a:pPr lvl="1"/>
            <a:r>
              <a:rPr lang="en-US" dirty="0"/>
              <a:t>Parasitic</a:t>
            </a:r>
          </a:p>
          <a:p>
            <a:r>
              <a:rPr lang="en-US" dirty="0"/>
              <a:t>Non-infectious (usually chronic)</a:t>
            </a:r>
          </a:p>
          <a:p>
            <a:pPr lvl="1"/>
            <a:r>
              <a:rPr lang="en-US" dirty="0"/>
              <a:t>Cancer (Usually, an exception is HPV induced cervical cancer)</a:t>
            </a:r>
          </a:p>
          <a:p>
            <a:pPr lvl="1"/>
            <a:r>
              <a:rPr lang="en-US" dirty="0"/>
              <a:t>Cardiovascular (Often)</a:t>
            </a:r>
          </a:p>
          <a:p>
            <a:pPr lvl="1"/>
            <a:r>
              <a:rPr lang="en-US" dirty="0"/>
              <a:t>Genetic/Epigenetic (Always?)</a:t>
            </a:r>
          </a:p>
          <a:p>
            <a:pPr lvl="1"/>
            <a:r>
              <a:rPr lang="en-US" dirty="0"/>
              <a:t>Diabetes (Always?)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39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Virus 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machinery of a host cell to replicate</a:t>
            </a:r>
          </a:p>
          <a:p>
            <a:r>
              <a:rPr lang="en-US" dirty="0"/>
              <a:t>Very small in size (typically hundreds of nm)</a:t>
            </a:r>
          </a:p>
          <a:p>
            <a:r>
              <a:rPr lang="en-US" dirty="0"/>
              <a:t>May be RNA or DNA based</a:t>
            </a:r>
          </a:p>
        </p:txBody>
      </p:sp>
    </p:spTree>
    <p:extLst>
      <p:ext uri="{BB962C8B-B14F-4D97-AF65-F5344CB8AC3E}">
        <p14:creationId xmlns:p14="http://schemas.microsoft.com/office/powerpoint/2010/main" val="3571461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4BFD6-9B0D-3A4A-0833-FA4441D8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SARS-CoV-2, Eckert and Higgins, CDC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B3120B-107E-9BAB-CF15-D568955E56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25" y="1690688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2496490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3610"/>
            <a:ext cx="10515600" cy="1325563"/>
          </a:xfrm>
        </p:spPr>
        <p:txBody>
          <a:bodyPr/>
          <a:lstStyle/>
          <a:p>
            <a:r>
              <a:rPr lang="en-US" dirty="0"/>
              <a:t>Coronaviruses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Rhinovirus (causes common cold)</a:t>
            </a:r>
          </a:p>
          <a:p>
            <a:pPr lvl="1"/>
            <a:r>
              <a:rPr lang="en-US" dirty="0"/>
              <a:t>Plenty of more complex variations exist</a:t>
            </a:r>
          </a:p>
          <a:p>
            <a:r>
              <a:rPr lang="en-US" dirty="0"/>
              <a:t>Influenza (causes flu)</a:t>
            </a:r>
          </a:p>
          <a:p>
            <a:r>
              <a:rPr lang="en-US" dirty="0"/>
              <a:t>SARS-</a:t>
            </a:r>
            <a:r>
              <a:rPr lang="en-US" dirty="0" err="1"/>
              <a:t>CoV</a:t>
            </a:r>
            <a:r>
              <a:rPr lang="en-US" dirty="0"/>
              <a:t> and SARS-CoV-2 (cause SARS and COVID)</a:t>
            </a:r>
          </a:p>
          <a:p>
            <a:r>
              <a:rPr lang="en-US" dirty="0"/>
              <a:t>Most use a spike protein to cross cell membrane</a:t>
            </a:r>
          </a:p>
          <a:p>
            <a:pPr lvl="1"/>
            <a:r>
              <a:rPr lang="en-US" dirty="0"/>
              <a:t>Structure of spike protein has some variance</a:t>
            </a:r>
          </a:p>
          <a:p>
            <a:r>
              <a:rPr lang="en-US" dirty="0"/>
              <a:t>Rapid mutation means that the antigen signature of the virus changes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836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Hemorrhagic fevers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Viruses that interfere with blood clotting</a:t>
            </a:r>
          </a:p>
          <a:p>
            <a:r>
              <a:rPr lang="en-US" dirty="0"/>
              <a:t>Many (e.g. </a:t>
            </a:r>
            <a:r>
              <a:rPr lang="en-US" dirty="0" err="1"/>
              <a:t>ebola</a:t>
            </a:r>
            <a:r>
              <a:rPr lang="en-US" dirty="0"/>
              <a:t>, </a:t>
            </a:r>
            <a:r>
              <a:rPr lang="en-US" dirty="0" err="1"/>
              <a:t>marburg</a:t>
            </a:r>
            <a:r>
              <a:rPr lang="en-US" dirty="0"/>
              <a:t> virus, yellow fever) lead to very serious </a:t>
            </a:r>
            <a:r>
              <a:rPr lang="en-US" dirty="0" err="1"/>
              <a:t>disesases</a:t>
            </a:r>
            <a:r>
              <a:rPr lang="en-US" dirty="0"/>
              <a:t> and have high fatality</a:t>
            </a:r>
          </a:p>
          <a:p>
            <a:r>
              <a:rPr lang="en-US" dirty="0"/>
              <a:t>Ebola</a:t>
            </a:r>
          </a:p>
          <a:p>
            <a:pPr lvl="1"/>
            <a:r>
              <a:rPr lang="en-US" dirty="0"/>
              <a:t>Native to Africa</a:t>
            </a:r>
          </a:p>
          <a:p>
            <a:pPr lvl="1"/>
            <a:r>
              <a:rPr lang="en-US" dirty="0"/>
              <a:t>Very lethal to humans and primates (about 50% fatality)</a:t>
            </a:r>
          </a:p>
          <a:p>
            <a:pPr lvl="1"/>
            <a:r>
              <a:rPr lang="en-US" dirty="0"/>
              <a:t>A vaccine now exists</a:t>
            </a:r>
          </a:p>
        </p:txBody>
      </p:sp>
    </p:spTree>
    <p:extLst>
      <p:ext uri="{BB962C8B-B14F-4D97-AF65-F5344CB8AC3E}">
        <p14:creationId xmlns:p14="http://schemas.microsoft.com/office/powerpoint/2010/main" val="1270480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9E4E1-9E74-4785-8FF8-ACFFFCEF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Retroviruses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E5360-DA24-481E-AB26-F437EFA93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HIV</a:t>
            </a:r>
          </a:p>
          <a:p>
            <a:pPr lvl="1"/>
            <a:r>
              <a:rPr lang="en-US" dirty="0"/>
              <a:t>Targets macrophages and helper T cells (among others), for infection</a:t>
            </a:r>
          </a:p>
          <a:p>
            <a:pPr lvl="1"/>
            <a:r>
              <a:rPr lang="en-US" dirty="0"/>
              <a:t>Results in the body slowly losing its ability to fight infection</a:t>
            </a:r>
          </a:p>
          <a:p>
            <a:pPr lvl="1"/>
            <a:r>
              <a:rPr lang="en-US" dirty="0"/>
              <a:t>Uses reverse transcriptase to form a DNA strand out of RNA</a:t>
            </a:r>
          </a:p>
          <a:p>
            <a:pPr lvl="1"/>
            <a:r>
              <a:rPr lang="en-US" dirty="0"/>
              <a:t>Used to be almost universally fatal</a:t>
            </a:r>
          </a:p>
          <a:p>
            <a:pPr lvl="1"/>
            <a:r>
              <a:rPr lang="en-US" dirty="0"/>
              <a:t>Treated with anti-retroviral drugs e.g. RTI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02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FFD6C-D949-4A92-8CFA-6766112BF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748"/>
            <a:ext cx="10515600" cy="1325563"/>
          </a:xfrm>
        </p:spPr>
        <p:txBody>
          <a:bodyPr/>
          <a:lstStyle/>
          <a:p>
            <a:r>
              <a:rPr lang="en-US" dirty="0"/>
              <a:t>Bacteria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C54D2-23FC-4208-A209-F58C2FBD8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aren’t harmful</a:t>
            </a:r>
          </a:p>
          <a:p>
            <a:r>
              <a:rPr lang="en-US" dirty="0"/>
              <a:t>Pathogenic strains are treated with antibiotics</a:t>
            </a:r>
          </a:p>
          <a:p>
            <a:pPr lvl="1"/>
            <a:r>
              <a:rPr lang="en-US" dirty="0"/>
              <a:t>Result is that deaths from bacterial infections are relatively rare</a:t>
            </a:r>
          </a:p>
          <a:p>
            <a:r>
              <a:rPr lang="en-US" dirty="0"/>
              <a:t>Antibiotic resistance is increasing at an alarming rate</a:t>
            </a:r>
          </a:p>
          <a:p>
            <a:pPr lvl="1"/>
            <a:r>
              <a:rPr lang="en-US" dirty="0">
                <a:hlinkClick r:id="rId2"/>
              </a:rPr>
              <a:t>https://www.cidrap.umn.edu/news-perspective/2021/04/who-report-highlights-shortage-new-antibiotics</a:t>
            </a:r>
            <a:endParaRPr lang="en-US" dirty="0"/>
          </a:p>
          <a:p>
            <a:pPr lvl="2"/>
            <a:r>
              <a:rPr lang="en-US" dirty="0"/>
              <a:t>Finding new antibiotics has been a challenge</a:t>
            </a:r>
          </a:p>
          <a:p>
            <a:pPr lvl="2"/>
            <a:r>
              <a:rPr lang="en-US" dirty="0"/>
              <a:t>Finally a totally new one may have been found in 2025</a:t>
            </a:r>
          </a:p>
        </p:txBody>
      </p:sp>
    </p:spTree>
    <p:extLst>
      <p:ext uri="{BB962C8B-B14F-4D97-AF65-F5344CB8AC3E}">
        <p14:creationId xmlns:p14="http://schemas.microsoft.com/office/powerpoint/2010/main" val="582798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7B199-A5D6-49CB-AC52-D1F83D4D9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1DBDD-6AFB-4243-AB7A-00BBCE78D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Abnormally formed proteins that reform proteins that they come in contact with</a:t>
            </a:r>
          </a:p>
          <a:p>
            <a:r>
              <a:rPr lang="en-US" dirty="0"/>
              <a:t>Poorly understood</a:t>
            </a:r>
          </a:p>
          <a:p>
            <a:r>
              <a:rPr lang="en-US" dirty="0"/>
              <a:t>Universally fatal, but takes years</a:t>
            </a:r>
          </a:p>
          <a:p>
            <a:r>
              <a:rPr lang="en-US" dirty="0"/>
              <a:t>Difficult to transmit between animals and humans, but is not killed by cooking</a:t>
            </a:r>
          </a:p>
          <a:p>
            <a:r>
              <a:rPr lang="en-US" dirty="0"/>
              <a:t>Some variants transmit easily through blood transfusion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776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Usually from contaminated food/water (notably not malaria or skin parasites)</a:t>
            </a:r>
          </a:p>
          <a:p>
            <a:r>
              <a:rPr lang="en-US" dirty="0"/>
              <a:t>Mostly occur in developing countries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719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D5E4-B9F2-4808-AE1B-5DA081CE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Toxicology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6425-E868-4F69-9049-9E64650FB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LD50: Dose lethal to 50% of individuals</a:t>
            </a:r>
          </a:p>
          <a:p>
            <a:r>
              <a:rPr lang="en-US" dirty="0"/>
              <a:t>LC50: Concentration that is lethal to 50% of individuals</a:t>
            </a:r>
          </a:p>
          <a:p>
            <a:r>
              <a:rPr lang="en-US" dirty="0"/>
              <a:t>ED50: Effective dose in 50% of individuals</a:t>
            </a:r>
          </a:p>
          <a:p>
            <a:r>
              <a:rPr lang="en-US" dirty="0"/>
              <a:t>NOAEL: No observed adverse affect level</a:t>
            </a:r>
          </a:p>
          <a:p>
            <a:r>
              <a:rPr lang="en-US" dirty="0"/>
              <a:t>NOEL: No observed effect level</a:t>
            </a:r>
          </a:p>
        </p:txBody>
      </p:sp>
    </p:spTree>
    <p:extLst>
      <p:ext uri="{BB962C8B-B14F-4D97-AF65-F5344CB8AC3E}">
        <p14:creationId xmlns:p14="http://schemas.microsoft.com/office/powerpoint/2010/main" val="202072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D3EC8-0131-40D6-B2D8-91CD73FF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Signaling mechanisms (very simplified!)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248D0-387D-4480-BCE7-B2097DFE4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Slowest (hours to months): Hormones, receptor density changes</a:t>
            </a:r>
          </a:p>
          <a:p>
            <a:r>
              <a:rPr lang="en-US" dirty="0"/>
              <a:t>Medium (minutes to hours):  neurotransmitters, hormones</a:t>
            </a:r>
          </a:p>
          <a:p>
            <a:r>
              <a:rPr lang="en-US" dirty="0"/>
              <a:t>Fastest (seconds or less): Electrochemical, neurotransmitter</a:t>
            </a:r>
          </a:p>
        </p:txBody>
      </p:sp>
    </p:spTree>
    <p:extLst>
      <p:ext uri="{BB962C8B-B14F-4D97-AF65-F5344CB8AC3E}">
        <p14:creationId xmlns:p14="http://schemas.microsoft.com/office/powerpoint/2010/main" val="3954968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1E2A5-506D-4116-B85F-FC7008288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Neurotransmitters (very simplified!)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B9AA0-0DD2-415B-9116-07F0397A1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Dopamine: Motivation</a:t>
            </a:r>
          </a:p>
          <a:p>
            <a:r>
              <a:rPr lang="en-US" dirty="0"/>
              <a:t>Serotonin</a:t>
            </a:r>
          </a:p>
          <a:p>
            <a:pPr lvl="1"/>
            <a:r>
              <a:rPr lang="en-US" dirty="0"/>
              <a:t>In brain: attachment, well being, </a:t>
            </a:r>
            <a:r>
              <a:rPr lang="en-US" dirty="0" err="1"/>
              <a:t>antidepressive</a:t>
            </a:r>
            <a:r>
              <a:rPr lang="en-US" dirty="0"/>
              <a:t> effects, hallucination (5HT2A)</a:t>
            </a:r>
          </a:p>
          <a:p>
            <a:pPr lvl="1"/>
            <a:r>
              <a:rPr lang="en-US" dirty="0"/>
              <a:t>Outside brain: Temperature, eating, sleep…</a:t>
            </a:r>
          </a:p>
          <a:p>
            <a:r>
              <a:rPr lang="en-US" dirty="0"/>
              <a:t>Acetylcholine: Muscle activation, heart rate control,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594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DB6B9-9F02-4A62-A0D4-A9D37E009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Hormones: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6E1D6-0148-479F-9476-B55C37E98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Estrogen: Female sex hormone, but also has a role regulating water retention, muscle growth and blood pressure in men</a:t>
            </a:r>
          </a:p>
          <a:p>
            <a:r>
              <a:rPr lang="en-US" dirty="0"/>
              <a:t>Testosterone: Male sex hormone, but also has a role regulating muscle growth, aggression, and sex drive in women</a:t>
            </a:r>
          </a:p>
          <a:p>
            <a:r>
              <a:rPr lang="en-US" dirty="0"/>
              <a:t>Cortisol: Mediates stress response</a:t>
            </a:r>
          </a:p>
        </p:txBody>
      </p:sp>
    </p:spTree>
    <p:extLst>
      <p:ext uri="{BB962C8B-B14F-4D97-AF65-F5344CB8AC3E}">
        <p14:creationId xmlns:p14="http://schemas.microsoft.com/office/powerpoint/2010/main" val="4292106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Neurotoxins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Neurotoxins are chemical agents that directly of indirectly cause damage to the nervous system. Typically they do one of the following</a:t>
            </a:r>
          </a:p>
          <a:p>
            <a:pPr lvl="1"/>
            <a:r>
              <a:rPr lang="en-US" dirty="0"/>
              <a:t>There are many ways that a substance can be neurotoxic, the details vary wildly</a:t>
            </a:r>
          </a:p>
          <a:p>
            <a:pPr lvl="1"/>
            <a:r>
              <a:rPr lang="en-US" dirty="0"/>
              <a:t>Many beneficial medications are neurotoxic (especially at higher doses)</a:t>
            </a:r>
          </a:p>
          <a:p>
            <a:pPr lvl="1"/>
            <a:r>
              <a:rPr lang="en-US" dirty="0"/>
              <a:t>Many neurotransmitters are neurotoxic (especially at elevated concentration)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148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neurotoxins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Pesticides</a:t>
            </a:r>
          </a:p>
          <a:p>
            <a:pPr lvl="1"/>
            <a:r>
              <a:rPr lang="en-US" dirty="0"/>
              <a:t>Acetylcholinesterase inhibitors: Cause damage by allowing excessive acetylcholine to build up in the synaptic cleft which leads to damage from over activation of the associated neurons. Note that the </a:t>
            </a:r>
            <a:r>
              <a:rPr lang="en-US" dirty="0" err="1"/>
              <a:t>neutoroxic</a:t>
            </a:r>
            <a:r>
              <a:rPr lang="en-US" dirty="0"/>
              <a:t> damage is not really responsible for the lethal effects</a:t>
            </a:r>
          </a:p>
          <a:p>
            <a:pPr lvl="2"/>
            <a:r>
              <a:rPr lang="en-US" dirty="0"/>
              <a:t>The most toxic examples have LD50 of ~1mg/kg orally</a:t>
            </a:r>
          </a:p>
          <a:p>
            <a:r>
              <a:rPr lang="en-US" dirty="0"/>
              <a:t>Bacteria</a:t>
            </a:r>
          </a:p>
          <a:p>
            <a:pPr lvl="1"/>
            <a:r>
              <a:rPr lang="en-US" dirty="0"/>
              <a:t>Botulism toxin is the most toxic substance known (LD-50 ~10ng/kg by inhalation). It works by destroying SNARE proteins associated with the release of acetylcholine. This prevents any release from occurring, leading to paralysis and death by respiratory depression.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061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Heavy 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Water soluble mercury compounds</a:t>
            </a:r>
          </a:p>
          <a:p>
            <a:pPr lvl="1"/>
            <a:r>
              <a:rPr lang="en-US" dirty="0"/>
              <a:t>Methylmercury: Created from mercury by microbes in the ocean and bio- magnifies. Very long biological half life (~50 days) and toxicity (LD50 ~20mg/kg) </a:t>
            </a:r>
          </a:p>
          <a:p>
            <a:pPr lvl="1"/>
            <a:r>
              <a:rPr lang="en-US" dirty="0" err="1"/>
              <a:t>Dimethylmercury</a:t>
            </a:r>
            <a:r>
              <a:rPr lang="en-US" dirty="0"/>
              <a:t>: Extremely toxic (LD50 &lt;50mcg/kg). Found in the ocean in very small quantities. The origin remains unknown.</a:t>
            </a:r>
          </a:p>
          <a:p>
            <a:pPr lvl="1"/>
            <a:r>
              <a:rPr lang="en-US" dirty="0"/>
              <a:t>Molecular mechanism of neurotoxicity remains unknown</a:t>
            </a:r>
          </a:p>
          <a:p>
            <a:r>
              <a:rPr lang="en-US" dirty="0"/>
              <a:t>Lead compounds</a:t>
            </a:r>
          </a:p>
          <a:p>
            <a:pPr lvl="1"/>
            <a:r>
              <a:rPr lang="en-US" dirty="0"/>
              <a:t>Mostly from action of acidic water on lead pipes</a:t>
            </a:r>
          </a:p>
          <a:p>
            <a:pPr lvl="2"/>
            <a:r>
              <a:rPr lang="en-US" dirty="0"/>
              <a:t>Example: Flint, Michigan</a:t>
            </a:r>
          </a:p>
          <a:p>
            <a:r>
              <a:rPr lang="en-US" dirty="0"/>
              <a:t>Arsenic:</a:t>
            </a:r>
          </a:p>
          <a:p>
            <a:pPr lvl="1"/>
            <a:r>
              <a:rPr lang="en-US" dirty="0"/>
              <a:t>Mostly natural sources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854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neurotoxins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Dopamine</a:t>
            </a:r>
          </a:p>
          <a:p>
            <a:pPr lvl="1"/>
            <a:r>
              <a:rPr lang="en-US" dirty="0"/>
              <a:t>Dopamine has several breakdown products that damage dopamine and serotonin neurons</a:t>
            </a:r>
          </a:p>
          <a:p>
            <a:r>
              <a:rPr lang="en-US" dirty="0"/>
              <a:t>Glutamate</a:t>
            </a:r>
          </a:p>
          <a:p>
            <a:pPr lvl="1"/>
            <a:r>
              <a:rPr lang="en-US" dirty="0"/>
              <a:t>In high levels, glutamate causes cells to intake too many Ca2+ ions. This results in over-activation of proteins in the cell that damage it. (called </a:t>
            </a:r>
            <a:r>
              <a:rPr lang="en-US" dirty="0" err="1"/>
              <a:t>excitotoxicity</a:t>
            </a:r>
            <a:r>
              <a:rPr lang="en-US" dirty="0"/>
              <a:t>)</a:t>
            </a:r>
          </a:p>
          <a:p>
            <a:r>
              <a:rPr lang="en-US" dirty="0"/>
              <a:t>Amphetamines</a:t>
            </a:r>
          </a:p>
          <a:p>
            <a:pPr lvl="1"/>
            <a:r>
              <a:rPr lang="en-US" dirty="0"/>
              <a:t>Releases dopamine and serotonin (already involves some neurotoxicity)</a:t>
            </a:r>
          </a:p>
          <a:p>
            <a:pPr lvl="1"/>
            <a:r>
              <a:rPr lang="en-US" dirty="0"/>
              <a:t>Many have </a:t>
            </a:r>
            <a:r>
              <a:rPr lang="en-US" dirty="0" err="1"/>
              <a:t>metobolites</a:t>
            </a:r>
            <a:r>
              <a:rPr lang="en-US" dirty="0"/>
              <a:t> that are directly neurotoxic to dopaminergic or serotonergic neurons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414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Mutagens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Mutagens change DNA structure</a:t>
            </a:r>
          </a:p>
          <a:p>
            <a:r>
              <a:rPr lang="en-US" dirty="0"/>
              <a:t>Many lead to increases in cancer rates</a:t>
            </a:r>
          </a:p>
          <a:p>
            <a:r>
              <a:rPr lang="en-US" dirty="0"/>
              <a:t>Asbestos: Common insulation material in the 1970s. Fibers are highly carcinogenic.</a:t>
            </a:r>
          </a:p>
          <a:p>
            <a:r>
              <a:rPr lang="en-US" dirty="0"/>
              <a:t>Radon: Naturally occurring radioactive gas that is a decay product of radioactive isotopes (notably radium).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637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Teratogens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Interfere with normal fetal development, causing birth defects.</a:t>
            </a:r>
          </a:p>
          <a:p>
            <a:r>
              <a:rPr lang="en-US" dirty="0"/>
              <a:t>Alcohol: Leading cause of birth defects in USA</a:t>
            </a:r>
          </a:p>
          <a:p>
            <a:r>
              <a:rPr lang="en-US" dirty="0"/>
              <a:t>Pharmaceuticals: Many drugs act as teratogens. </a:t>
            </a:r>
          </a:p>
          <a:p>
            <a:pPr lvl="1"/>
            <a:r>
              <a:rPr lang="en-US" dirty="0"/>
              <a:t>Thalidomide: Given to pregnant women as an anti-nausea drug in the 1950s. Led to lots of birth defects.</a:t>
            </a:r>
          </a:p>
        </p:txBody>
      </p:sp>
    </p:spTree>
    <p:extLst>
      <p:ext uri="{BB962C8B-B14F-4D97-AF65-F5344CB8AC3E}">
        <p14:creationId xmlns:p14="http://schemas.microsoft.com/office/powerpoint/2010/main" val="2032581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Endocrine disruptors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Drugs that mimic a hormone found in the body</a:t>
            </a:r>
          </a:p>
          <a:p>
            <a:r>
              <a:rPr lang="en-US" dirty="0"/>
              <a:t>Very often mimic estrogen</a:t>
            </a:r>
          </a:p>
          <a:p>
            <a:r>
              <a:rPr lang="en-US" dirty="0"/>
              <a:t>Phthalates: Chemicals used to make some plastic more pliable</a:t>
            </a:r>
          </a:p>
          <a:p>
            <a:pPr lvl="1"/>
            <a:r>
              <a:rPr lang="en-US" dirty="0"/>
              <a:t>Mimic estrogen</a:t>
            </a:r>
          </a:p>
          <a:p>
            <a:pPr lvl="1"/>
            <a:r>
              <a:rPr lang="en-US" dirty="0"/>
              <a:t>Being phased out</a:t>
            </a:r>
          </a:p>
          <a:p>
            <a:r>
              <a:rPr lang="en-US" dirty="0"/>
              <a:t>Many insecticides and herbicides (DDT, Atrazine,…)</a:t>
            </a:r>
          </a:p>
          <a:p>
            <a:r>
              <a:rPr lang="en-US" dirty="0"/>
              <a:t>Probably as a result of endocrine disruptors, males testosterone levels are rapidly declining</a:t>
            </a:r>
          </a:p>
          <a:p>
            <a:pPr lvl="1"/>
            <a:r>
              <a:rPr lang="en-US" dirty="0"/>
              <a:t>https://www.urologytimes.com/view/testosterone-levels-show-steady-decrease-among-young-us-men</a:t>
            </a:r>
          </a:p>
        </p:txBody>
      </p:sp>
    </p:spTree>
    <p:extLst>
      <p:ext uri="{BB962C8B-B14F-4D97-AF65-F5344CB8AC3E}">
        <p14:creationId xmlns:p14="http://schemas.microsoft.com/office/powerpoint/2010/main" val="173280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we objectively determine and represent the risk of something?</a:t>
            </a:r>
          </a:p>
          <a:p>
            <a:r>
              <a:rPr lang="en-US" dirty="0"/>
              <a:t>How should risk of environmental or human harm be balanced against availability of new products and what should the threshold be for removing an existing product from the market?</a:t>
            </a:r>
          </a:p>
          <a:p>
            <a:r>
              <a:rPr lang="en-US" dirty="0"/>
              <a:t>How should human risk be balanced against environmental risk?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718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 experiment to answer each question.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much does penicillin resistance impact resistance to methicillin? (hard)</a:t>
            </a:r>
          </a:p>
          <a:p>
            <a:r>
              <a:rPr lang="en-US" dirty="0"/>
              <a:t>Which of 2 viruses is more deadly to mice? (easy)</a:t>
            </a:r>
          </a:p>
          <a:p>
            <a:r>
              <a:rPr lang="en-US" dirty="0"/>
              <a:t>Does a vaccine for </a:t>
            </a:r>
            <a:r>
              <a:rPr lang="en-US" dirty="0" err="1"/>
              <a:t>Covid</a:t>
            </a:r>
            <a:r>
              <a:rPr lang="en-US" dirty="0"/>
              <a:t> work in humans? (medium)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285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8250</TotalTime>
  <Words>1274</Words>
  <Application>Microsoft Office PowerPoint</Application>
  <PresentationFormat>Widescreen</PresentationFormat>
  <Paragraphs>148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Disease</vt:lpstr>
      <vt:lpstr>The immune system</vt:lpstr>
      <vt:lpstr>Immunology 101 (very simplified!)</vt:lpstr>
      <vt:lpstr>Types of infectious disease: </vt:lpstr>
      <vt:lpstr>Virus Characteristics</vt:lpstr>
      <vt:lpstr>SARS-CoV-2, Eckert and Higgins, CDC</vt:lpstr>
      <vt:lpstr>Coronaviruses</vt:lpstr>
      <vt:lpstr>Hemorrhagic fevers</vt:lpstr>
      <vt:lpstr>Retroviruses</vt:lpstr>
      <vt:lpstr>Bacteria</vt:lpstr>
      <vt:lpstr>Prions</vt:lpstr>
      <vt:lpstr>Parasites</vt:lpstr>
      <vt:lpstr>Toxicology terms</vt:lpstr>
      <vt:lpstr>Signaling mechanisms (very simplified!)</vt:lpstr>
      <vt:lpstr>Neurotransmitters (very simplified!)</vt:lpstr>
      <vt:lpstr>Hormones:</vt:lpstr>
      <vt:lpstr>Neurotoxins</vt:lpstr>
      <vt:lpstr>Chemical neurotoxins</vt:lpstr>
      <vt:lpstr>Heavy Metals</vt:lpstr>
      <vt:lpstr>Other neurotoxins</vt:lpstr>
      <vt:lpstr>Mutagens</vt:lpstr>
      <vt:lpstr>Teratogens</vt:lpstr>
      <vt:lpstr>Endocrine disruptors</vt:lpstr>
      <vt:lpstr>Discussion Questions</vt:lpstr>
      <vt:lpstr>Design an experiment to answer each question.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Toxicology and disease (Ch 17 in textbook)</dc:title>
  <dc:creator>Jesse Nims</dc:creator>
  <cp:lastModifiedBy>Jesse Nims</cp:lastModifiedBy>
  <cp:revision>29</cp:revision>
  <dcterms:created xsi:type="dcterms:W3CDTF">2022-03-21T22:44:12Z</dcterms:created>
  <dcterms:modified xsi:type="dcterms:W3CDTF">2025-08-10T22:12:15Z</dcterms:modified>
</cp:coreProperties>
</file>