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69" r:id="rId10"/>
    <p:sldId id="270" r:id="rId11"/>
    <p:sldId id="276" r:id="rId12"/>
    <p:sldId id="277" r:id="rId13"/>
    <p:sldId id="278" r:id="rId14"/>
    <p:sldId id="259" r:id="rId15"/>
    <p:sldId id="265" r:id="rId16"/>
    <p:sldId id="263" r:id="rId17"/>
    <p:sldId id="266" r:id="rId18"/>
    <p:sldId id="260" r:id="rId19"/>
    <p:sldId id="261" r:id="rId20"/>
    <p:sldId id="262" r:id="rId21"/>
    <p:sldId id="267" r:id="rId22"/>
    <p:sldId id="268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12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8:58:04.0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16 110 2148,'0'-10'1488,"-4"-1"-36,1 1-263,3 3-357,0-2-260,-4 4-160,4-1-108,-4-1-40,4 0-32,0 0-8,0 0-12,0 0 0,0-3 0,4 3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8:58:04.3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1 0 10253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6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5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7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2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4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8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8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4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1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0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85B8-3713-4778-8B01-C26A9DCEF9DC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82434-297E-460F-8CCF-5EFA9A7F6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9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gupubs.onlinelibrary.wiley.com/doi/10.1029/2021AV00062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eart.2020.613126/full" TargetMode="External"/><Relationship Id="rId2" Type="http://schemas.openxmlformats.org/officeDocument/2006/relationships/hyperlink" Target="https://www.nature.com/articles/s41467-019-09620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ure.com/articles/s41467-021-22066-7#Fig2" TargetMode="External"/><Relationship Id="rId5" Type="http://schemas.openxmlformats.org/officeDocument/2006/relationships/hyperlink" Target="https://www.pnas.org/doi/full/10.1073/pnas.0404472101" TargetMode="External"/><Relationship Id="rId4" Type="http://schemas.openxmlformats.org/officeDocument/2006/relationships/hyperlink" Target="https://www.sciencedirect.com/science/article/abs/pii/S0016703720300533?via%3Dihu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.org/doi/10.1126/sciadv.1700618" TargetMode="External"/><Relationship Id="rId2" Type="http://schemas.openxmlformats.org/officeDocument/2006/relationships/hyperlink" Target="https://pubs.geoscienceworld.org/gsa/geology/article/48/10/986/587319/Field-evidence-for-coal-combustion-links-the-25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ourworldindata.org/extinction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Declining Biodiversity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51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extinctions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 times before</a:t>
            </a:r>
          </a:p>
          <a:p>
            <a:r>
              <a:rPr lang="en-US" dirty="0"/>
              <a:t>Ordovician: about 85% of species, 440 Million years ago, caused by an ice age</a:t>
            </a:r>
          </a:p>
          <a:p>
            <a:r>
              <a:rPr lang="en-US" dirty="0"/>
              <a:t>Devonian: about 70% of species, 375 million years ago, cause not definitively determined (loss of oxygen, ice age, volcanoes, meteors)</a:t>
            </a:r>
          </a:p>
          <a:p>
            <a:r>
              <a:rPr lang="en-US" dirty="0"/>
              <a:t>Permian: 70% of terrestrial and 80% of ocean life, 250 million years ago, cause unknown</a:t>
            </a:r>
          </a:p>
          <a:p>
            <a:r>
              <a:rPr lang="en-US" dirty="0"/>
              <a:t>Triassic/</a:t>
            </a:r>
            <a:r>
              <a:rPr lang="en-US" dirty="0" err="1"/>
              <a:t>Jurrasic</a:t>
            </a:r>
            <a:r>
              <a:rPr lang="en-US" dirty="0"/>
              <a:t>: 50% of species, 200 million years ago, caused by extreme volcanic activity leading to climate change, and other factors</a:t>
            </a:r>
          </a:p>
          <a:p>
            <a:r>
              <a:rPr lang="en-US" dirty="0"/>
              <a:t>K-PG: 75% of species, 65 million years ago, probably an asteroid impact and resulting sudden climate change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22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extinctions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involve multiple changes</a:t>
            </a:r>
          </a:p>
          <a:p>
            <a:r>
              <a:rPr lang="en-US" dirty="0"/>
              <a:t>Climate change is </a:t>
            </a:r>
            <a:r>
              <a:rPr lang="en-US"/>
              <a:t>a reoccurring theme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1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366B1-36A2-6857-F849-022417167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K-PG extinction (in more detail)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CA72C-A669-D230-4741-795CE3758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km asteroid impact in Gulf of Mexico, releases 3E23 Joules of energy (for reference, Hiroshima was 6E13 J)</a:t>
            </a:r>
          </a:p>
          <a:p>
            <a:r>
              <a:rPr lang="en-US" dirty="0"/>
              <a:t>Creates a tsunami with a height of over 1 km (</a:t>
            </a:r>
            <a:r>
              <a:rPr lang="en-US" dirty="0">
                <a:hlinkClick r:id="rId2"/>
              </a:rPr>
              <a:t>Range et al, 2022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BE1167-CE76-DA8D-D9E5-9A43D0066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573" y="3210281"/>
            <a:ext cx="6373504" cy="32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65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30E67-E0E0-CC50-CC24-57F1F5ED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Tsunami amplitude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AAB46B-6BE6-80F8-0B88-BD1B03150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6754" y="1690688"/>
            <a:ext cx="72705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9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EBC7-00E3-4777-2928-FA6F41D4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83C9E-4160-6610-A296-F3D034975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Atmospheric heating and intense IR emission burned forests at least across most of North and South America. Scientists disagree on whether this effect was worldwide</a:t>
            </a:r>
          </a:p>
          <a:p>
            <a:r>
              <a:rPr lang="en-US" dirty="0"/>
              <a:t>Combination of ash and ejecta would have blocked out the sun almost completely for months, dramatically lowering temperatures and killing most plant life</a:t>
            </a:r>
          </a:p>
          <a:p>
            <a:r>
              <a:rPr lang="en-US" dirty="0"/>
              <a:t>Climate warmed substantially after as a result of longer lived greenhouse gases and water vapor</a:t>
            </a:r>
          </a:p>
          <a:p>
            <a:r>
              <a:rPr lang="en-US" dirty="0"/>
              <a:t>Intense acid rain acidified the oceans</a:t>
            </a:r>
          </a:p>
        </p:txBody>
      </p:sp>
    </p:spTree>
    <p:extLst>
      <p:ext uri="{BB962C8B-B14F-4D97-AF65-F5344CB8AC3E}">
        <p14:creationId xmlns:p14="http://schemas.microsoft.com/office/powerpoint/2010/main" val="425791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1FB7-238B-12FE-0248-56D92BA40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with the main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97CB5-6239-5AEC-2DE7-9B44D46AB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similarly sized impacts do not appear to have produced mass extinctions</a:t>
            </a:r>
          </a:p>
          <a:p>
            <a:r>
              <a:rPr lang="en-US" dirty="0"/>
              <a:t>Some evidence indicates a decline beginning shortly before the impact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C265B-ACB8-6EB9-84C6-41ABDA1C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5CF8C-2E52-2C4A-756C-EAC28E8DD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Deccan traps may have been responsible:</a:t>
            </a:r>
          </a:p>
          <a:p>
            <a:pPr lvl="1"/>
            <a:r>
              <a:rPr lang="en-US" dirty="0"/>
              <a:t>Problem: volcanism doesn’t seem sufficient to be responsible</a:t>
            </a:r>
          </a:p>
          <a:p>
            <a:r>
              <a:rPr lang="en-US" dirty="0"/>
              <a:t>Hybrid model</a:t>
            </a:r>
          </a:p>
          <a:p>
            <a:pPr lvl="1"/>
            <a:r>
              <a:rPr lang="en-US" dirty="0"/>
              <a:t>Asteroid impact causes Deccan traps to become highly active</a:t>
            </a:r>
          </a:p>
          <a:p>
            <a:r>
              <a:rPr lang="en-US" dirty="0"/>
              <a:t>Multi-impact model</a:t>
            </a:r>
          </a:p>
          <a:p>
            <a:pPr lvl="1"/>
            <a:r>
              <a:rPr lang="en-US" dirty="0"/>
              <a:t>Other craters appear to date to about the same time. It is possible that smaller impacts following the initial one resulted in more damage.</a:t>
            </a:r>
          </a:p>
          <a:p>
            <a:r>
              <a:rPr lang="en-US" dirty="0"/>
              <a:t>Asteroid impact is widely believed to have been involved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7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Permian extinction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Strong evidence of large shift in Carbon-12/Cabon-13 ratio</a:t>
            </a:r>
          </a:p>
          <a:p>
            <a:r>
              <a:rPr lang="en-US" dirty="0"/>
              <a:t>Strong evidence of an unusually slow recovery after the extinction</a:t>
            </a:r>
          </a:p>
          <a:p>
            <a:r>
              <a:rPr lang="en-US" dirty="0"/>
              <a:t>Extinction was probably relatively prolonged, ocean anoxia appears to have began at least 7-8 million years prior to PTB (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)</a:t>
            </a:r>
          </a:p>
          <a:p>
            <a:r>
              <a:rPr lang="en-US" dirty="0"/>
              <a:t>There were probably multiple separate anoxic events, they likely continued after the PTB (</a:t>
            </a:r>
            <a:r>
              <a:rPr lang="en-US" dirty="0">
                <a:hlinkClick r:id="rId4"/>
              </a:rPr>
              <a:t>4</a:t>
            </a:r>
            <a:r>
              <a:rPr lang="en-US" dirty="0"/>
              <a:t>)</a:t>
            </a:r>
          </a:p>
          <a:p>
            <a:r>
              <a:rPr lang="en-US" dirty="0"/>
              <a:t>Evidence of mutated tree spores during extinction era (</a:t>
            </a:r>
            <a:r>
              <a:rPr lang="en-US" dirty="0">
                <a:hlinkClick r:id="rId5"/>
              </a:rPr>
              <a:t>3</a:t>
            </a:r>
            <a:r>
              <a:rPr lang="en-US" dirty="0"/>
              <a:t>)</a:t>
            </a:r>
          </a:p>
          <a:p>
            <a:r>
              <a:rPr lang="en-US" dirty="0"/>
              <a:t>Nickel concentrations and isotropic ratios were dramatically different before and after the PTB, this could be a result of </a:t>
            </a:r>
            <a:r>
              <a:rPr lang="en-US" dirty="0" err="1"/>
              <a:t>aerosolization</a:t>
            </a:r>
            <a:r>
              <a:rPr lang="en-US" dirty="0"/>
              <a:t> of Ni compounds by volcanism (</a:t>
            </a:r>
            <a:r>
              <a:rPr lang="en-US" dirty="0">
                <a:hlinkClick r:id="rId6"/>
              </a:rPr>
              <a:t>5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87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Permian extinction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Volcanism</a:t>
            </a:r>
          </a:p>
          <a:p>
            <a:pPr lvl="1"/>
            <a:r>
              <a:rPr lang="en-US" dirty="0"/>
              <a:t>Cannot alone explain carbon shift</a:t>
            </a:r>
          </a:p>
          <a:p>
            <a:pPr lvl="2"/>
            <a:r>
              <a:rPr lang="en-US" dirty="0"/>
              <a:t>Evidence that the volcanoes may have ignited large coal beds (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Cannot explain anoxia 7 </a:t>
            </a:r>
            <a:r>
              <a:rPr lang="en-US" dirty="0" err="1"/>
              <a:t>Myr</a:t>
            </a:r>
            <a:r>
              <a:rPr lang="en-US" dirty="0"/>
              <a:t> before PTB</a:t>
            </a:r>
          </a:p>
          <a:p>
            <a:pPr lvl="2"/>
            <a:r>
              <a:rPr lang="en-US" dirty="0"/>
              <a:t>May be longer lived </a:t>
            </a:r>
          </a:p>
          <a:p>
            <a:r>
              <a:rPr lang="en-US" dirty="0"/>
              <a:t>Microbial action driven warming</a:t>
            </a:r>
          </a:p>
          <a:p>
            <a:pPr lvl="1"/>
            <a:r>
              <a:rPr lang="en-US" dirty="0"/>
              <a:t>Nickel is well known to be associated with increased action of methanogenic bacteria, this could have led to a period of extreme warming</a:t>
            </a:r>
          </a:p>
          <a:p>
            <a:r>
              <a:rPr lang="en-US" dirty="0"/>
              <a:t>Ozone depletion</a:t>
            </a:r>
          </a:p>
          <a:p>
            <a:pPr lvl="1"/>
            <a:r>
              <a:rPr lang="en-US" dirty="0"/>
              <a:t>High UV flux is known to lead to mutations and sterilizations, tree spores are known to be sensitive to this (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63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0644-7077-670A-8DCA-C91A1462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Supervolcanoes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79C2D-2EC7-57A2-7AAD-7FE37D61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Has produced an eruption with at least 1000 cubic kilometers of ejecta</a:t>
            </a:r>
          </a:p>
          <a:p>
            <a:r>
              <a:rPr lang="en-US" dirty="0"/>
              <a:t>Cause complete devastation locally, and have major global impacts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Deccan Traps: giant volcanic feature in India, total volume of about 1 million cubic kilometers</a:t>
            </a:r>
          </a:p>
          <a:p>
            <a:pPr lvl="1"/>
            <a:r>
              <a:rPr lang="en-US" dirty="0"/>
              <a:t>Toba: Believed to be responsible for the near extinction of early humans 70,000 years ago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97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1D2C-5EAC-8F1E-27DA-FB500D7F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Yellowstone</a:t>
            </a:r>
          </a:p>
        </p:txBody>
      </p:sp>
      <p:pic>
        <p:nvPicPr>
          <p:cNvPr id="1026" name="Picture 2" descr="Yellowstone Caldera 21st In Geological Threat Assessment | Wyoming Public  Media">
            <a:extLst>
              <a:ext uri="{FF2B5EF4-FFF2-40B4-BE49-F238E27FC236}">
                <a16:creationId xmlns:a16="http://schemas.microsoft.com/office/drawing/2014/main" id="{62ED1087-CDA7-A17D-0C38-2A24FFE376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032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AFC8-596F-38F6-A429-4F031EF6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Predicted ashfall from Yellowstone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C92B5-2064-6CA9-84BB-D3CCC8916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Note: Spokane received about 25mm of ash after Saint Helens and it took months to clean 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E8DC62-5550-3668-D6CD-15A10124D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85" y="2253999"/>
            <a:ext cx="5076164" cy="392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06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mass extinction (image: Wikipedia)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(but not all) scientists believe that the Earth is undergoing a 6</a:t>
            </a:r>
            <a:r>
              <a:rPr lang="en-US" baseline="30000" dirty="0"/>
              <a:t>th</a:t>
            </a:r>
            <a:r>
              <a:rPr lang="en-US" dirty="0"/>
              <a:t> mass extinction, most would argue this is human caused </a:t>
            </a:r>
          </a:p>
          <a:p>
            <a:r>
              <a:rPr lang="en-US" dirty="0"/>
              <a:t>Evidence</a:t>
            </a:r>
          </a:p>
          <a:p>
            <a:pPr lvl="1"/>
            <a:r>
              <a:rPr lang="en-US" dirty="0"/>
              <a:t>Genetic diversity is decreasing at a rapid rate</a:t>
            </a:r>
          </a:p>
          <a:p>
            <a:pPr lvl="1"/>
            <a:r>
              <a:rPr lang="en-US" dirty="0"/>
              <a:t>Large species die-offs correspond with human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71" y="2552700"/>
            <a:ext cx="4200525" cy="4305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95E3DAB-BAAB-A3EE-CBA4-17A7DCF7C138}"/>
              </a:ext>
            </a:extLst>
          </p:cNvPr>
          <p:cNvGrpSpPr/>
          <p:nvPr/>
        </p:nvGrpSpPr>
        <p:grpSpPr>
          <a:xfrm>
            <a:off x="2857579" y="3010830"/>
            <a:ext cx="6120" cy="42480"/>
            <a:chOff x="2857579" y="3010830"/>
            <a:chExt cx="612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B958F72-A932-8999-C2F3-0212980FCE62}"/>
                    </a:ext>
                  </a:extLst>
                </p14:cNvPr>
                <p14:cNvContentPartPr/>
                <p14:nvPr/>
              </p14:nvContentPartPr>
              <p14:xfrm>
                <a:off x="2857579" y="3013350"/>
                <a:ext cx="6120" cy="39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B958F72-A932-8999-C2F3-0212980FCE6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51459" y="3007230"/>
                  <a:ext cx="1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CC98711-088D-DC53-8C27-210C9A9D251B}"/>
                    </a:ext>
                  </a:extLst>
                </p14:cNvPr>
                <p14:cNvContentPartPr/>
                <p14:nvPr/>
              </p14:nvContentPartPr>
              <p14:xfrm>
                <a:off x="2859019" y="3010830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CC98711-088D-DC53-8C27-210C9A9D251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52899" y="3004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1152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0C4-0DA0-42DF-BA4C-CB58BBC3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Quaternary extinction: Human caused?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88AA8E-3FCD-47B6-9701-118298FAF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95" y="1825625"/>
            <a:ext cx="6630610" cy="4351338"/>
          </a:xfrm>
        </p:spPr>
      </p:pic>
    </p:spTree>
    <p:extLst>
      <p:ext uri="{BB962C8B-B14F-4D97-AF65-F5344CB8AC3E}">
        <p14:creationId xmlns:p14="http://schemas.microsoft.com/office/powerpoint/2010/main" val="986063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AE59-4C63-4096-AFC0-330012CA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 are threatened all over the world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9681F7-7423-491A-BCAA-F0E94810CD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086" y="1738539"/>
            <a:ext cx="736267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455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6618A-3DA8-4A74-ACBB-FDCBD65F0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311EE0-A56B-4AFF-94EC-325D7A49F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78" y="1825625"/>
            <a:ext cx="5522243" cy="4351338"/>
          </a:xfrm>
        </p:spPr>
      </p:pic>
    </p:spTree>
    <p:extLst>
      <p:ext uri="{BB962C8B-B14F-4D97-AF65-F5344CB8AC3E}">
        <p14:creationId xmlns:p14="http://schemas.microsoft.com/office/powerpoint/2010/main" val="971365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Habitat loss/Change</a:t>
            </a:r>
          </a:p>
          <a:p>
            <a:pPr lvl="1"/>
            <a:r>
              <a:rPr lang="en-US" dirty="0"/>
              <a:t>Melting sea ice</a:t>
            </a:r>
          </a:p>
          <a:p>
            <a:pPr lvl="1"/>
            <a:r>
              <a:rPr lang="en-US" dirty="0"/>
              <a:t>Deforestation</a:t>
            </a:r>
          </a:p>
          <a:p>
            <a:pPr lvl="1"/>
            <a:r>
              <a:rPr lang="en-US" dirty="0"/>
              <a:t>Dams</a:t>
            </a:r>
          </a:p>
          <a:p>
            <a:pPr lvl="1"/>
            <a:r>
              <a:rPr lang="en-US" dirty="0"/>
              <a:t>Expansion of cities</a:t>
            </a:r>
          </a:p>
          <a:p>
            <a:pPr lvl="1"/>
            <a:r>
              <a:rPr lang="en-US" dirty="0"/>
              <a:t>Mostly favor generalist species</a:t>
            </a:r>
          </a:p>
          <a:p>
            <a:r>
              <a:rPr lang="en-US" dirty="0"/>
              <a:t>Overharvesting</a:t>
            </a:r>
          </a:p>
          <a:p>
            <a:pPr lvl="1"/>
            <a:r>
              <a:rPr lang="en-US" dirty="0"/>
              <a:t>Buffalo</a:t>
            </a:r>
          </a:p>
          <a:p>
            <a:pPr lvl="1"/>
            <a:r>
              <a:rPr lang="en-US" dirty="0"/>
              <a:t>Atlantic salmon</a:t>
            </a:r>
          </a:p>
          <a:p>
            <a:r>
              <a:rPr lang="en-US" dirty="0"/>
              <a:t>Poaching</a:t>
            </a:r>
          </a:p>
          <a:p>
            <a:pPr lvl="1"/>
            <a:r>
              <a:rPr lang="en-US" dirty="0"/>
              <a:t>Elephants</a:t>
            </a:r>
          </a:p>
          <a:p>
            <a:pPr lvl="1"/>
            <a:r>
              <a:rPr lang="en-US" dirty="0"/>
              <a:t>Rhino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6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B5AF3-B88C-4CDD-BC92-11760DF0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Reasons, continued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731E-F54D-4DC4-8854-06B80EC31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Pesticide toxicity</a:t>
            </a:r>
          </a:p>
          <a:p>
            <a:pPr lvl="1"/>
            <a:r>
              <a:rPr lang="en-US" dirty="0"/>
              <a:t>Amphibians</a:t>
            </a:r>
          </a:p>
          <a:p>
            <a:pPr lvl="1"/>
            <a:r>
              <a:rPr lang="en-US" dirty="0"/>
              <a:t>Fish</a:t>
            </a:r>
          </a:p>
          <a:p>
            <a:pPr lvl="1"/>
            <a:r>
              <a:rPr lang="en-US" dirty="0"/>
              <a:t>Birds</a:t>
            </a:r>
          </a:p>
          <a:p>
            <a:r>
              <a:rPr lang="en-US" dirty="0"/>
              <a:t>Other pollution</a:t>
            </a:r>
          </a:p>
          <a:p>
            <a:pPr lvl="1"/>
            <a:r>
              <a:rPr lang="en-US" dirty="0"/>
              <a:t>Acid rain lowers PH of water</a:t>
            </a:r>
          </a:p>
          <a:p>
            <a:pPr lvl="1"/>
            <a:r>
              <a:rPr lang="en-US" dirty="0"/>
              <a:t>Air pollution has the same effects it does on humans</a:t>
            </a:r>
          </a:p>
          <a:p>
            <a:pPr lvl="1"/>
            <a:r>
              <a:rPr lang="en-US" dirty="0"/>
              <a:t>Plastics</a:t>
            </a:r>
          </a:p>
          <a:p>
            <a:r>
              <a:rPr lang="en-US" dirty="0"/>
              <a:t>Natural factors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99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23F4-E769-4334-96F1-59022D1A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E4465-2A2C-4477-B930-6BD7848AA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Something that happens to one species will alter the fate of others</a:t>
            </a:r>
          </a:p>
          <a:p>
            <a:pPr lvl="1"/>
            <a:r>
              <a:rPr lang="en-US" dirty="0"/>
              <a:t>Example: Bison</a:t>
            </a:r>
          </a:p>
          <a:p>
            <a:pPr lvl="1"/>
            <a:r>
              <a:rPr lang="en-US" dirty="0"/>
              <a:t>High variability in great plains climate</a:t>
            </a:r>
          </a:p>
          <a:p>
            <a:pPr lvl="1"/>
            <a:r>
              <a:rPr lang="en-US" dirty="0"/>
              <a:t>Large changes in carrying capacity</a:t>
            </a:r>
          </a:p>
          <a:p>
            <a:pPr lvl="1"/>
            <a:r>
              <a:rPr lang="en-US" dirty="0"/>
              <a:t>Humans hunting</a:t>
            </a:r>
          </a:p>
          <a:p>
            <a:pPr lvl="1"/>
            <a:r>
              <a:rPr lang="en-US" dirty="0"/>
              <a:t>Population plummeted</a:t>
            </a:r>
          </a:p>
          <a:p>
            <a:pPr lvl="1"/>
            <a:r>
              <a:rPr lang="en-US" dirty="0"/>
              <a:t>Grass started to take over</a:t>
            </a:r>
          </a:p>
          <a:p>
            <a:pPr lvl="1"/>
            <a:r>
              <a:rPr lang="en-US" dirty="0"/>
              <a:t>Reduced other biodiversity</a:t>
            </a:r>
          </a:p>
          <a:p>
            <a:pPr lvl="2"/>
            <a:r>
              <a:rPr lang="en-US" dirty="0"/>
              <a:t>We don’t fully know the extent of this change</a:t>
            </a:r>
          </a:p>
          <a:p>
            <a:pPr lvl="1"/>
            <a:r>
              <a:rPr lang="en-US" dirty="0"/>
              <a:t>Bison numbers are recovering</a:t>
            </a:r>
          </a:p>
          <a:p>
            <a:pPr lvl="2"/>
            <a:r>
              <a:rPr lang="en-US" dirty="0"/>
              <a:t>Minimum number: 500</a:t>
            </a:r>
          </a:p>
          <a:p>
            <a:pPr lvl="2"/>
            <a:r>
              <a:rPr lang="en-US" dirty="0"/>
              <a:t>Current number: 30,000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08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29E9-EF61-4A77-B7CB-C2340828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Conservation works… sort of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DA1CC1-F9D8-4873-8375-78FD9FF84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798" y="1825625"/>
            <a:ext cx="6934404" cy="4351338"/>
          </a:xfrm>
        </p:spPr>
      </p:pic>
    </p:spTree>
    <p:extLst>
      <p:ext uri="{BB962C8B-B14F-4D97-AF65-F5344CB8AC3E}">
        <p14:creationId xmlns:p14="http://schemas.microsoft.com/office/powerpoint/2010/main" val="701573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65C6-3D81-4C86-BFD9-51A6E2C11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A346-AA49-4BB1-8C3E-FEB0F3368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https://ourworldindata.org/extinctions</a:t>
            </a:r>
            <a:endParaRPr lang="en-US" dirty="0"/>
          </a:p>
          <a:p>
            <a:pPr lvl="1"/>
            <a:r>
              <a:rPr lang="en-US" dirty="0"/>
              <a:t>Most of the graphs are taken from here. They did an excellent job at providing visualizations for data taken from research papers</a:t>
            </a:r>
          </a:p>
        </p:txBody>
      </p:sp>
    </p:spTree>
    <p:extLst>
      <p:ext uri="{BB962C8B-B14F-4D97-AF65-F5344CB8AC3E}">
        <p14:creationId xmlns:p14="http://schemas.microsoft.com/office/powerpoint/2010/main" val="280598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6694-D94C-4695-A293-7D02C49E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4512-609E-42F7-888D-86BA3091F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???</a:t>
            </a:r>
          </a:p>
          <a:p>
            <a:r>
              <a:rPr lang="en-US" dirty="0"/>
              <a:t>The future of Earth’s ecosystem is ultimately up to us.</a:t>
            </a:r>
          </a:p>
        </p:txBody>
      </p:sp>
    </p:spTree>
    <p:extLst>
      <p:ext uri="{BB962C8B-B14F-4D97-AF65-F5344CB8AC3E}">
        <p14:creationId xmlns:p14="http://schemas.microsoft.com/office/powerpoint/2010/main" val="3828837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849</Words>
  <Application>Microsoft Office PowerPoint</Application>
  <PresentationFormat>Widescreen</PresentationFormat>
  <Paragraphs>112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Declining Biodiversity</vt:lpstr>
      <vt:lpstr>Mass extinctions</vt:lpstr>
      <vt:lpstr>Mass extinctions</vt:lpstr>
      <vt:lpstr>The K-PG extinction (in more detail)</vt:lpstr>
      <vt:lpstr>Tsunami amplitude</vt:lpstr>
      <vt:lpstr>After effects</vt:lpstr>
      <vt:lpstr>Issue with the main hypothesis</vt:lpstr>
      <vt:lpstr>Alternatives</vt:lpstr>
      <vt:lpstr>Permian extinction observations</vt:lpstr>
      <vt:lpstr>Permian extinction hypotheses</vt:lpstr>
      <vt:lpstr>Supervolcanoes</vt:lpstr>
      <vt:lpstr>Yellowstone</vt:lpstr>
      <vt:lpstr>Predicted ashfall from Yellowstone</vt:lpstr>
      <vt:lpstr>6th mass extinction (image: Wikipedia)</vt:lpstr>
      <vt:lpstr>Quaternary extinction: Human caused?</vt:lpstr>
      <vt:lpstr>Animals are threatened all over the world</vt:lpstr>
      <vt:lpstr>PowerPoint Presentation</vt:lpstr>
      <vt:lpstr>Reasons</vt:lpstr>
      <vt:lpstr>Reasons, continued </vt:lpstr>
      <vt:lpstr>Nonlinear effects</vt:lpstr>
      <vt:lpstr>Conservation works… sort of</vt:lpstr>
      <vt:lpstr>Further information</vt:lpstr>
      <vt:lpstr>The future</vt:lpstr>
    </vt:vector>
  </TitlesOfParts>
  <Company>BASIS.ed Mesa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Declining Biodiversity</dc:title>
  <dc:creator>Jesse Nims</dc:creator>
  <cp:lastModifiedBy>Jesse Nims</cp:lastModifiedBy>
  <cp:revision>26</cp:revision>
  <dcterms:created xsi:type="dcterms:W3CDTF">2022-04-06T17:12:23Z</dcterms:created>
  <dcterms:modified xsi:type="dcterms:W3CDTF">2026-01-02T22:51:49Z</dcterms:modified>
</cp:coreProperties>
</file>