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70" r:id="rId4"/>
    <p:sldId id="281" r:id="rId5"/>
    <p:sldId id="273" r:id="rId6"/>
    <p:sldId id="257" r:id="rId7"/>
    <p:sldId id="259" r:id="rId8"/>
    <p:sldId id="260" r:id="rId9"/>
    <p:sldId id="282" r:id="rId10"/>
    <p:sldId id="274" r:id="rId11"/>
    <p:sldId id="279" r:id="rId12"/>
    <p:sldId id="261" r:id="rId13"/>
    <p:sldId id="275" r:id="rId14"/>
    <p:sldId id="276" r:id="rId15"/>
    <p:sldId id="277" r:id="rId16"/>
    <p:sldId id="262" r:id="rId17"/>
    <p:sldId id="280" r:id="rId18"/>
    <p:sldId id="263" r:id="rId19"/>
    <p:sldId id="283" r:id="rId20"/>
    <p:sldId id="264" r:id="rId21"/>
    <p:sldId id="284" r:id="rId22"/>
    <p:sldId id="266" r:id="rId23"/>
    <p:sldId id="265" r:id="rId24"/>
    <p:sldId id="278" r:id="rId25"/>
    <p:sldId id="269" r:id="rId26"/>
    <p:sldId id="272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74" autoAdjust="0"/>
    <p:restoredTop sz="94660"/>
  </p:normalViewPr>
  <p:slideViewPr>
    <p:cSldViewPr snapToGrid="0">
      <p:cViewPr varScale="1">
        <p:scale>
          <a:sx n="140" d="100"/>
          <a:sy n="140" d="100"/>
        </p:scale>
        <p:origin x="1026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DC62D-E4BC-4A98-8F40-D4736EA59F33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49132-2A3D-4D96-BDB4-202F1FB69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511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DC62D-E4BC-4A98-8F40-D4736EA59F33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49132-2A3D-4D96-BDB4-202F1FB69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371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DC62D-E4BC-4A98-8F40-D4736EA59F33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49132-2A3D-4D96-BDB4-202F1FB69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178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DC62D-E4BC-4A98-8F40-D4736EA59F33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49132-2A3D-4D96-BDB4-202F1FB69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7128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DC62D-E4BC-4A98-8F40-D4736EA59F33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49132-2A3D-4D96-BDB4-202F1FB69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1603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DC62D-E4BC-4A98-8F40-D4736EA59F33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49132-2A3D-4D96-BDB4-202F1FB69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2281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DC62D-E4BC-4A98-8F40-D4736EA59F33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49132-2A3D-4D96-BDB4-202F1FB69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3517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DC62D-E4BC-4A98-8F40-D4736EA59F33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49132-2A3D-4D96-BDB4-202F1FB69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3022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DC62D-E4BC-4A98-8F40-D4736EA59F33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49132-2A3D-4D96-BDB4-202F1FB69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569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DC62D-E4BC-4A98-8F40-D4736EA59F33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49132-2A3D-4D96-BDB4-202F1FB69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336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DC62D-E4BC-4A98-8F40-D4736EA59F33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49132-2A3D-4D96-BDB4-202F1FB69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417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2DC62D-E4BC-4A98-8F40-D4736EA59F33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B49132-2A3D-4D96-BDB4-202F1FB69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132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s://doi.org/10.3389/fmicb.2021.628379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www.researchgate.net/figure/Simplified-revised-marine-sulfur-cycle-DMSOP-and-the-transformations-labelled-with-red_fig7_328640304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C,N,S Cycles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466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C2BA01-3AB6-E221-F692-178EBB741B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Carbon Cycle: Broad Overview (Image: NOAA)</a:t>
            </a:r>
          </a:p>
        </p:txBody>
      </p:sp>
      <p:pic>
        <p:nvPicPr>
          <p:cNvPr id="5" name="Content Placeholder 4" descr="A diagram of a lake&#10;&#10;Description automatically generated">
            <a:extLst>
              <a:ext uri="{FF2B5EF4-FFF2-40B4-BE49-F238E27FC236}">
                <a16:creationId xmlns:a16="http://schemas.microsoft.com/office/drawing/2014/main" id="{6BC98CF0-4483-B9D8-A76E-6A56EDA604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001" y="1908761"/>
            <a:ext cx="9187743" cy="4351338"/>
          </a:xfrm>
        </p:spPr>
      </p:pic>
    </p:spTree>
    <p:extLst>
      <p:ext uri="{BB962C8B-B14F-4D97-AF65-F5344CB8AC3E}">
        <p14:creationId xmlns:p14="http://schemas.microsoft.com/office/powerpoint/2010/main" val="39712990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A05201-B992-07D9-1178-47CDA9663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Carbon Cycle: Components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D53CBF-C22A-33AE-9621-7B74DDB00A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Atmosphere: Carbon in the atmosphere</a:t>
            </a:r>
          </a:p>
          <a:p>
            <a:r>
              <a:rPr lang="en-US" dirty="0"/>
              <a:t>Terrestrial biosphere: carbon in living things</a:t>
            </a:r>
          </a:p>
          <a:p>
            <a:r>
              <a:rPr lang="en-US" dirty="0"/>
              <a:t>Ocean: carbon dissolved in the oceans</a:t>
            </a:r>
          </a:p>
          <a:p>
            <a:r>
              <a:rPr lang="en-US" dirty="0"/>
              <a:t>Geosphere: carbon stored in rocks</a:t>
            </a:r>
          </a:p>
        </p:txBody>
      </p:sp>
    </p:spTree>
    <p:extLst>
      <p:ext uri="{BB962C8B-B14F-4D97-AF65-F5344CB8AC3E}">
        <p14:creationId xmlns:p14="http://schemas.microsoft.com/office/powerpoint/2010/main" val="14161496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2580DE-DFFF-9F5E-48FB-5EAEB3D91F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C965DB-81F2-EBC0-BF95-D77F85CBA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Terrestrial Biome/Atmosphere exchange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243479-4D64-826D-D36D-FAAE1B44BF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Photosynthesis</a:t>
            </a:r>
          </a:p>
          <a:p>
            <a:pPr lvl="1"/>
            <a:r>
              <a:rPr lang="en-US" dirty="0"/>
              <a:t>Sun provides energy</a:t>
            </a:r>
          </a:p>
          <a:p>
            <a:pPr lvl="1"/>
            <a:r>
              <a:rPr lang="en-US" dirty="0"/>
              <a:t>Atmosphere provides carbon dioxide</a:t>
            </a:r>
          </a:p>
          <a:p>
            <a:pPr lvl="1"/>
            <a:endParaRPr lang="en-US" dirty="0"/>
          </a:p>
          <a:p>
            <a:r>
              <a:rPr lang="en-US" dirty="0"/>
              <a:t>Cell respiration</a:t>
            </a:r>
          </a:p>
          <a:p>
            <a:pPr lvl="1"/>
            <a:r>
              <a:rPr lang="en-US" dirty="0"/>
              <a:t>Glucose provides fuel</a:t>
            </a:r>
          </a:p>
          <a:p>
            <a:pPr lvl="1"/>
            <a:r>
              <a:rPr lang="en-US" dirty="0"/>
              <a:t>Atmosphere supplies oxygen</a:t>
            </a:r>
          </a:p>
          <a:p>
            <a:endParaRPr lang="en-US" dirty="0"/>
          </a:p>
          <a:p>
            <a:r>
              <a:rPr lang="en-US" dirty="0"/>
              <a:t>Also possible for plants and animals to die and decay. Microbes will release the carbon in this instance, but it might be stored in soil for a while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8" name="Picture 7" descr="\documentclass{article}&#10;\usepackage{amsmath}&#10;\pagestyle{empty}&#10;\begin{document}&#10;&#10;$\rm{C_6H_{12}O_6+6O_2\rightarrow 6CO_2+6H_2O}$&#10;&#10;&#10;\end{document}" title="IguanaTex Bitmap Display">
            <a:extLst>
              <a:ext uri="{FF2B5EF4-FFF2-40B4-BE49-F238E27FC236}">
                <a16:creationId xmlns:a16="http://schemas.microsoft.com/office/drawing/2014/main" id="{A29D1EB8-12C4-BB27-A3AA-741A958380A0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9829" y="4581263"/>
            <a:ext cx="4412342" cy="263314"/>
          </a:xfrm>
          <a:prstGeom prst="rect">
            <a:avLst/>
          </a:prstGeom>
        </p:spPr>
      </p:pic>
      <p:pic>
        <p:nvPicPr>
          <p:cNvPr id="4" name="Picture 3" descr="\documentclass{article}&#10;\usepackage{amsmath}&#10;\pagestyle{empty}&#10;\begin{document}&#10;&#10;&#10;$\rm{6CO_2+12H_2O+\gamma\rightarrow C_6H_{12}O_6+6O_2+6H_2O}$&#10;&#10;\end{document}" title="IguanaTex Bitmap Display">
            <a:extLst>
              <a:ext uri="{FF2B5EF4-FFF2-40B4-BE49-F238E27FC236}">
                <a16:creationId xmlns:a16="http://schemas.microsoft.com/office/drawing/2014/main" id="{149E1C99-B8E8-3573-F28F-88197FA9DBAE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371" y="2974194"/>
            <a:ext cx="6237257" cy="274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4306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9F2BD0-24E9-3FAF-33B6-C7FBE006C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Geological Carbon Exchange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5C192F-F6BA-9190-C552-ABE49C67F6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Carbon dioxide combines with rain</a:t>
            </a:r>
          </a:p>
          <a:p>
            <a:r>
              <a:rPr lang="en-US" dirty="0"/>
              <a:t>Acid slowly dissolves rocks</a:t>
            </a:r>
          </a:p>
          <a:p>
            <a:pPr lvl="1"/>
            <a:r>
              <a:rPr lang="en-US" dirty="0"/>
              <a:t>Most importantly calcium containing rocks, since this forms soluble calcium bicarbonate</a:t>
            </a:r>
          </a:p>
          <a:p>
            <a:r>
              <a:rPr lang="en-US" dirty="0"/>
              <a:t>Ca and Carbonate are used by marine organisms to form shells</a:t>
            </a:r>
          </a:p>
          <a:p>
            <a:r>
              <a:rPr lang="en-US" dirty="0"/>
              <a:t>When organisms die, carbon moves to sea floor</a:t>
            </a:r>
          </a:p>
          <a:p>
            <a:r>
              <a:rPr lang="en-US" dirty="0"/>
              <a:t>Some of that carbon is thrust back into the mantle</a:t>
            </a:r>
          </a:p>
        </p:txBody>
      </p:sp>
    </p:spTree>
    <p:extLst>
      <p:ext uri="{BB962C8B-B14F-4D97-AF65-F5344CB8AC3E}">
        <p14:creationId xmlns:p14="http://schemas.microsoft.com/office/powerpoint/2010/main" val="35828612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geologic carbon exchange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Geologic</a:t>
            </a:r>
          </a:p>
          <a:p>
            <a:pPr lvl="1"/>
            <a:r>
              <a:rPr lang="en-US" dirty="0"/>
              <a:t>Fossil fuel formation can take carbon out of circulation for very long intervals of time</a:t>
            </a:r>
          </a:p>
          <a:p>
            <a:pPr lvl="2"/>
            <a:r>
              <a:rPr lang="en-US" dirty="0"/>
              <a:t>Takes at least thousands of years</a:t>
            </a:r>
          </a:p>
          <a:p>
            <a:pPr lvl="1"/>
            <a:r>
              <a:rPr lang="en-US" dirty="0"/>
              <a:t>Volcanoes can inject large amounts geological carbon into the atmosphere</a:t>
            </a:r>
          </a:p>
          <a:p>
            <a:r>
              <a:rPr lang="en-US" dirty="0"/>
              <a:t>Human caused</a:t>
            </a:r>
          </a:p>
          <a:p>
            <a:pPr lvl="1"/>
            <a:r>
              <a:rPr lang="en-US" dirty="0"/>
              <a:t>Fossil fuels</a:t>
            </a:r>
          </a:p>
          <a:p>
            <a:pPr lvl="1"/>
            <a:r>
              <a:rPr lang="en-US" dirty="0"/>
              <a:t>Net deforestation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50412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Oceanic carbon cycle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Oceans absorb carbon dioxide from the atmosphere</a:t>
            </a:r>
          </a:p>
          <a:p>
            <a:pPr lvl="1"/>
            <a:r>
              <a:rPr lang="en-US" dirty="0"/>
              <a:t>As of 2022, NOAA estimates 30% of CO2 released in atmosphere</a:t>
            </a:r>
          </a:p>
          <a:p>
            <a:r>
              <a:rPr lang="en-US" dirty="0"/>
              <a:t>Upper layer maintains (approximate) equilibrium with atmosphere on average, but not locally</a:t>
            </a:r>
          </a:p>
          <a:p>
            <a:r>
              <a:rPr lang="en-US" dirty="0"/>
              <a:t>The thermohaline circulation spreads inorganic carbon throughout the oceans, but acts on long timescales (100s to 1000s of years)</a:t>
            </a:r>
          </a:p>
          <a:p>
            <a:r>
              <a:rPr lang="en-US" dirty="0"/>
              <a:t>Solubility of carbon dioxide is moderately INVERSELY proportional to water temperature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9665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Oceanic carbon cycle (continued)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Like on land, cell respiration adds to the inorganic dissolved carbon in the oceans</a:t>
            </a:r>
          </a:p>
          <a:p>
            <a:r>
              <a:rPr lang="en-US" dirty="0"/>
              <a:t>Like on land, photosynthesis converts inorganic carbon into organic, which is then consumed</a:t>
            </a:r>
          </a:p>
          <a:p>
            <a:r>
              <a:rPr lang="en-US" dirty="0"/>
              <a:t>Animal wastes and decaying plants add to organic carbon components, which can be broken down into inorganic compounds again</a:t>
            </a:r>
          </a:p>
          <a:p>
            <a:r>
              <a:rPr lang="en-US" dirty="0"/>
              <a:t>Ocean surface constantly exchanges with atmosphere</a:t>
            </a:r>
          </a:p>
          <a:p>
            <a:pPr lvl="1"/>
            <a:r>
              <a:rPr lang="en-US" dirty="0"/>
              <a:t>Image: </a:t>
            </a:r>
            <a:r>
              <a:rPr lang="en-US" dirty="0" err="1"/>
              <a:t>wikipedia</a:t>
            </a:r>
            <a:r>
              <a:rPr lang="en-US" dirty="0"/>
              <a:t>-oceanic carbon cycle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0CF8556-1265-8F54-F8D9-B74CCA8B6D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0939" y="165528"/>
            <a:ext cx="2784230" cy="1712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0475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736095-EEC3-A3AF-F9DF-AF3D08CF03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33580-E86D-94C9-AC38-7439E509CF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the implication of different exchange timescales for atmospheric CO2 budget?</a:t>
            </a:r>
          </a:p>
          <a:p>
            <a:r>
              <a:rPr lang="en-US" dirty="0"/>
              <a:t>Is burning fossil fuels different from burning a tree? Why or why not?</a:t>
            </a:r>
          </a:p>
          <a:p>
            <a:r>
              <a:rPr lang="en-US" dirty="0"/>
              <a:t>Do feedback mechanisms exist here? If so, what are they, and how might humans be modifying them?</a:t>
            </a:r>
          </a:p>
        </p:txBody>
      </p:sp>
    </p:spTree>
    <p:extLst>
      <p:ext uri="{BB962C8B-B14F-4D97-AF65-F5344CB8AC3E}">
        <p14:creationId xmlns:p14="http://schemas.microsoft.com/office/powerpoint/2010/main" val="35865768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9B0039-3FD3-9BC0-AC80-F42E2DA52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Nitrogen Cycle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AA1E33-F214-B9C4-1A11-30338D2D3C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All organisms need nitrogen</a:t>
            </a:r>
          </a:p>
          <a:p>
            <a:r>
              <a:rPr lang="en-US" dirty="0"/>
              <a:t>Bond energy of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For comparison</a:t>
            </a:r>
          </a:p>
        </p:txBody>
      </p:sp>
      <p:pic>
        <p:nvPicPr>
          <p:cNvPr id="13" name="Picture 12" descr="\documentclass{article}&#10;\usepackage{amsmath}&#10;\pagestyle{empty}&#10;\begin{document}&#10;$$N\equiv N\quad -945\rm{\frac{kJ}{mol}}$$&#10;&#10;&#10;&#10;\end{document}" title="IguanaTex Bitmap Display">
            <a:extLst>
              <a:ext uri="{FF2B5EF4-FFF2-40B4-BE49-F238E27FC236}">
                <a16:creationId xmlns:a16="http://schemas.microsoft.com/office/drawing/2014/main" id="{ADF67E37-FD81-C3E2-AA92-5A6F5D9A3902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2113" y="2217901"/>
            <a:ext cx="2603886" cy="627200"/>
          </a:xfrm>
          <a:prstGeom prst="rect">
            <a:avLst/>
          </a:prstGeom>
        </p:spPr>
      </p:pic>
      <p:pic>
        <p:nvPicPr>
          <p:cNvPr id="15" name="Picture 14" descr="\documentclass{article}&#10;\usepackage{amsmath}&#10;\pagestyle{empty}&#10;\begin{document}&#10;$$O= O\quad -498\rm{\frac{kJ}{mol}}$$&#10;&#10;&#10;&#10;\end{document}" title="IguanaTex Bitmap Display">
            <a:extLst>
              <a:ext uri="{FF2B5EF4-FFF2-40B4-BE49-F238E27FC236}">
                <a16:creationId xmlns:a16="http://schemas.microsoft.com/office/drawing/2014/main" id="{2480ED42-709E-3B7A-149B-2918FD490814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1707" y="3043019"/>
            <a:ext cx="2527087" cy="62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0429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1201CCE-246B-E844-87EC-3CC9104490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48232" y="704746"/>
            <a:ext cx="7038306" cy="5278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5465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Nitrogen cycle: Fixation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Almost 80% of the air is Nitrogen</a:t>
            </a:r>
          </a:p>
          <a:p>
            <a:r>
              <a:rPr lang="en-US" dirty="0"/>
              <a:t>Plants need nitrogen to produce proteins/enzymes</a:t>
            </a:r>
          </a:p>
          <a:p>
            <a:r>
              <a:rPr lang="en-US" dirty="0"/>
              <a:t>Plants cannot absorb atmospheric nitrogen</a:t>
            </a:r>
          </a:p>
          <a:p>
            <a:r>
              <a:rPr lang="en-US" dirty="0"/>
              <a:t>Some bacteria (</a:t>
            </a:r>
            <a:r>
              <a:rPr lang="en-US" dirty="0" err="1"/>
              <a:t>eg</a:t>
            </a:r>
            <a:r>
              <a:rPr lang="en-US" dirty="0"/>
              <a:t> cyanobacteria) and archaea have nitrogenase</a:t>
            </a:r>
          </a:p>
          <a:p>
            <a:pPr lvl="1"/>
            <a:r>
              <a:rPr lang="en-US" dirty="0"/>
              <a:t>Turn nitrogen into ammonia</a:t>
            </a:r>
          </a:p>
          <a:p>
            <a:pPr lvl="1"/>
            <a:r>
              <a:rPr lang="en-US" dirty="0"/>
              <a:t>Ancient enzymes (predate modern atmospheric oxygen levels)</a:t>
            </a:r>
          </a:p>
          <a:p>
            <a:pPr lvl="1"/>
            <a:r>
              <a:rPr lang="en-US" dirty="0"/>
              <a:t>Is permanently destroyed by oxygen exposure</a:t>
            </a:r>
          </a:p>
          <a:p>
            <a:r>
              <a:rPr lang="en-US" dirty="0"/>
              <a:t>Some plants have a symbiosis with nitrogen fixing bacteria</a:t>
            </a:r>
          </a:p>
          <a:p>
            <a:r>
              <a:rPr lang="en-US" dirty="0"/>
              <a:t>As of 2024, </a:t>
            </a:r>
            <a:r>
              <a:rPr lang="en-US" dirty="0" err="1"/>
              <a:t>nitroplast</a:t>
            </a:r>
            <a:r>
              <a:rPr lang="en-US" dirty="0"/>
              <a:t> organelles found in algae</a:t>
            </a:r>
          </a:p>
        </p:txBody>
      </p:sp>
    </p:spTree>
    <p:extLst>
      <p:ext uri="{BB962C8B-B14F-4D97-AF65-F5344CB8AC3E}">
        <p14:creationId xmlns:p14="http://schemas.microsoft.com/office/powerpoint/2010/main" val="40680706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8B9AA6-FE59-7878-E5F7-54F835E27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Nitrogenase in action (area of active research, very non-testable)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248FCE-3550-A0A1-F678-95F3FF24FD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4769" y="1690688"/>
            <a:ext cx="10515600" cy="4351338"/>
          </a:xfrm>
        </p:spPr>
        <p:txBody>
          <a:bodyPr/>
          <a:lstStyle/>
          <a:p>
            <a:r>
              <a:rPr lang="en-US" sz="1400" dirty="0"/>
              <a:t>Image: </a:t>
            </a:r>
            <a:r>
              <a:rPr lang="en-US" sz="1400" b="1" dirty="0"/>
              <a:t>REVIEW article </a:t>
            </a:r>
            <a:r>
              <a:rPr lang="en-US" sz="1400" dirty="0"/>
              <a:t>Front. </a:t>
            </a:r>
            <a:r>
              <a:rPr lang="en-US" sz="1400" dirty="0" err="1"/>
              <a:t>Microbiol</a:t>
            </a:r>
            <a:r>
              <a:rPr lang="en-US" sz="1400" dirty="0"/>
              <a:t>., 25 February 2021</a:t>
            </a:r>
            <a:br>
              <a:rPr lang="en-US" sz="1400" dirty="0"/>
            </a:br>
            <a:r>
              <a:rPr lang="en-US" sz="1400" dirty="0"/>
              <a:t>Sec. </a:t>
            </a:r>
            <a:r>
              <a:rPr lang="en-US" sz="1400" dirty="0" err="1"/>
              <a:t>Microbiotechnology</a:t>
            </a:r>
            <a:r>
              <a:rPr lang="en-US" sz="1400" dirty="0"/>
              <a:t> </a:t>
            </a:r>
            <a:br>
              <a:rPr lang="en-US" sz="1400" dirty="0"/>
            </a:br>
            <a:r>
              <a:rPr lang="en-US" sz="1400" dirty="0"/>
              <a:t>Volume 12 - 2021 | </a:t>
            </a:r>
            <a:r>
              <a:rPr lang="en-US" sz="1400" dirty="0">
                <a:hlinkClick r:id="rId2"/>
              </a:rPr>
              <a:t>https://doi.org/10.3389/fmicb.2021.628379</a:t>
            </a:r>
            <a:r>
              <a:rPr lang="en-US" sz="1400" dirty="0"/>
              <a:t> 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3E7C5C2-ECD7-0477-C39C-996E54ACDAC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199" y="2494874"/>
            <a:ext cx="6131169" cy="3629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8926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BCE146-C5F5-65CB-21F4-5C0333521D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Synthetic Nitrogen fixation: Haber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C5E00D-96EE-1333-C3C0-B6E623D8BB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Extract hydrogen, usually from methane</a:t>
            </a:r>
          </a:p>
          <a:p>
            <a:r>
              <a:rPr lang="en-US" dirty="0"/>
              <a:t>Extract and purify nitrogen from air</a:t>
            </a:r>
          </a:p>
          <a:p>
            <a:r>
              <a:rPr lang="en-US" dirty="0"/>
              <a:t>React hydrogen and nitrogen to produce ammonia</a:t>
            </a:r>
          </a:p>
          <a:p>
            <a:pPr lvl="1"/>
            <a:r>
              <a:rPr lang="en-US" dirty="0"/>
              <a:t>Requires oxygen sensitive catalysts</a:t>
            </a:r>
          </a:p>
          <a:p>
            <a:pPr lvl="1"/>
            <a:r>
              <a:rPr lang="en-US" dirty="0"/>
              <a:t>Ideally need very high temperatures (for reaction rate) and pressures (for equilibrium condition) to improve efficiency</a:t>
            </a:r>
          </a:p>
          <a:p>
            <a:pPr lvl="1"/>
            <a:r>
              <a:rPr lang="en-US" dirty="0"/>
              <a:t>Hydrogen embrittlement accelerates at high temperatures and pressures</a:t>
            </a:r>
          </a:p>
          <a:p>
            <a:pPr lvl="1"/>
            <a:r>
              <a:rPr lang="en-US" dirty="0"/>
              <a:t>Reaction is still inefficient and must be performed repeatedly with recycled gasses</a:t>
            </a:r>
          </a:p>
          <a:p>
            <a:r>
              <a:rPr lang="en-US" dirty="0"/>
              <a:t>Ammonia production accounts for about 2% of global energy use and 3% of carbon dioxide emissions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90424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2CEE87-E477-E42B-A0F4-9471ED4E6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Nitrogen Cycle: nitrification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07C12B-4D56-95B7-F093-17B3299BC1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Ammonia is oxidized into nitrite </a:t>
            </a:r>
          </a:p>
          <a:p>
            <a:pPr lvl="1"/>
            <a:r>
              <a:rPr lang="en-US" dirty="0" err="1"/>
              <a:t>Archea</a:t>
            </a:r>
            <a:r>
              <a:rPr lang="en-US" dirty="0"/>
              <a:t> and bacteria (</a:t>
            </a:r>
            <a:r>
              <a:rPr lang="en-US" dirty="0" err="1"/>
              <a:t>archea</a:t>
            </a:r>
            <a:r>
              <a:rPr lang="en-US" dirty="0"/>
              <a:t> discovered 2005)</a:t>
            </a:r>
          </a:p>
          <a:p>
            <a:pPr lvl="2"/>
            <a:r>
              <a:rPr lang="en-US" dirty="0"/>
              <a:t>Relevant </a:t>
            </a:r>
            <a:r>
              <a:rPr lang="en-US" dirty="0" err="1"/>
              <a:t>Archea</a:t>
            </a:r>
            <a:r>
              <a:rPr lang="en-US" dirty="0"/>
              <a:t> have larger populations in both terrestrial and aquatic regions.</a:t>
            </a:r>
          </a:p>
          <a:p>
            <a:pPr lvl="3"/>
            <a:r>
              <a:rPr lang="en-US" dirty="0"/>
              <a:t>It is suspected, but not confirmed that their contribution to ammonia oxidation is larger</a:t>
            </a:r>
          </a:p>
          <a:p>
            <a:r>
              <a:rPr lang="en-US" dirty="0"/>
              <a:t>Nitrite is oxidized into nitrate</a:t>
            </a:r>
          </a:p>
          <a:p>
            <a:pPr lvl="1"/>
            <a:r>
              <a:rPr lang="en-US" dirty="0"/>
              <a:t>Bacteria</a:t>
            </a:r>
          </a:p>
          <a:p>
            <a:r>
              <a:rPr lang="en-US" dirty="0"/>
              <a:t>Some bacteria do both in one step</a:t>
            </a:r>
          </a:p>
          <a:p>
            <a:pPr lvl="1"/>
            <a:r>
              <a:rPr lang="en-US" dirty="0"/>
              <a:t>Discovered 2015</a:t>
            </a:r>
          </a:p>
          <a:p>
            <a:r>
              <a:rPr lang="en-US" dirty="0"/>
              <a:t>Image: California office of environmental hazard assessment (oehha.ca.gov)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16CB7E1-2C8A-ED35-1614-AF62D073D7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1965" y="418001"/>
            <a:ext cx="3238500" cy="159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9919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3CBC16-B555-4710-A880-36FD36086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Nitrogen cycle: Assimilation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C3D2A0-52DD-4F60-96C4-435B1CFE3B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43209"/>
            <a:ext cx="10515600" cy="4351338"/>
          </a:xfrm>
        </p:spPr>
        <p:txBody>
          <a:bodyPr/>
          <a:lstStyle/>
          <a:p>
            <a:r>
              <a:rPr lang="en-US" dirty="0"/>
              <a:t>Plants uptake the nitrate from soil and convert it back to ammonia. Nitrate is charged…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8380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957952-261C-B82A-7BD2-2CE07CD741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EC6D6C-2EE8-9BD3-E596-59DEC71BF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Nitrogen cycle: Assimilation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64CCD1-19F6-F91B-61EC-56E62DFF6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43209"/>
            <a:ext cx="10515600" cy="4351338"/>
          </a:xfrm>
        </p:spPr>
        <p:txBody>
          <a:bodyPr/>
          <a:lstStyle/>
          <a:p>
            <a:r>
              <a:rPr lang="en-US" dirty="0"/>
              <a:t>Plants uptake the nitrate from soil and convert it back to ammonia. Nitrate is charged, they must either</a:t>
            </a:r>
          </a:p>
          <a:p>
            <a:pPr lvl="1"/>
            <a:r>
              <a:rPr lang="en-US" dirty="0"/>
              <a:t>Expel hydroxide ions </a:t>
            </a:r>
          </a:p>
          <a:p>
            <a:pPr lvl="1"/>
            <a:r>
              <a:rPr lang="en-US" dirty="0"/>
              <a:t>Neutralize with acid and uptake metal ion</a:t>
            </a:r>
          </a:p>
          <a:p>
            <a:r>
              <a:rPr lang="en-US" dirty="0"/>
              <a:t>Nitrogen is used to synthesize proteins/enzymes</a:t>
            </a:r>
          </a:p>
          <a:p>
            <a:r>
              <a:rPr lang="en-US" dirty="0"/>
              <a:t>Plants die or are eaten and pass through animal</a:t>
            </a:r>
          </a:p>
          <a:p>
            <a:r>
              <a:rPr lang="en-US" dirty="0"/>
              <a:t>Proteins are broken down into ammonia and excreted as urea or uric acid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19454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3D8860-82C2-46AB-B561-7D739F7F9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Nitrogen Cycle: Denitrification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BBB8B9-4367-4278-AAA3-3FB0F710EF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Some bacteria can use nitrate instead of oxygen for cell respiration</a:t>
            </a:r>
          </a:p>
          <a:p>
            <a:r>
              <a:rPr lang="en-US" dirty="0"/>
              <a:t>The result produces nitrogen gas (and nitrous oxide)</a:t>
            </a:r>
          </a:p>
          <a:p>
            <a:r>
              <a:rPr lang="en-US" dirty="0"/>
              <a:t>A second mechanism involves anaerobic bacteria which are able to convert ammonia and nitrite into nitrogen gas and water</a:t>
            </a:r>
          </a:p>
          <a:p>
            <a:pPr lvl="1"/>
            <a:r>
              <a:rPr lang="en-US" dirty="0"/>
              <a:t>Produces nitrogen gas</a:t>
            </a:r>
          </a:p>
          <a:p>
            <a:pPr lvl="1"/>
            <a:r>
              <a:rPr lang="en-US" dirty="0"/>
              <a:t>The main mechanism of nitrogen removal from the oceans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360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B6FC11-68B1-8E30-71C8-876119D793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Image: Wageningen University, NL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5AA3E44-FE20-9CCE-C919-9725A4D2CC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54927" y="1690688"/>
            <a:ext cx="6150625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6838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53C36C-C52D-4C7F-AC6A-5B7F08B7DB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Sulfur cycle (in brief)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47D3EB-77F1-41B5-B2FA-FEDEE17A10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Most sulfur in atmosphere is sulfur dioxide (somewhat poisonous)</a:t>
            </a:r>
          </a:p>
          <a:p>
            <a:pPr lvl="1"/>
            <a:r>
              <a:rPr lang="en-US" dirty="0"/>
              <a:t>Or mixed with water as sulfuric acid</a:t>
            </a:r>
          </a:p>
          <a:p>
            <a:r>
              <a:rPr lang="en-US" dirty="0"/>
              <a:t>Sulfur enters atmosphere from</a:t>
            </a:r>
          </a:p>
          <a:p>
            <a:pPr lvl="1"/>
            <a:r>
              <a:rPr lang="en-US" dirty="0"/>
              <a:t>Volcanoes </a:t>
            </a:r>
          </a:p>
          <a:p>
            <a:pPr lvl="1"/>
            <a:r>
              <a:rPr lang="en-US" dirty="0"/>
              <a:t>Decaying material (as hydrogen sulfide)</a:t>
            </a:r>
          </a:p>
          <a:p>
            <a:pPr lvl="2"/>
            <a:r>
              <a:rPr lang="en-US" dirty="0"/>
              <a:t>Poisonous</a:t>
            </a:r>
          </a:p>
          <a:p>
            <a:pPr lvl="1"/>
            <a:r>
              <a:rPr lang="en-US" dirty="0"/>
              <a:t>Fossil fuels</a:t>
            </a:r>
          </a:p>
          <a:p>
            <a:pPr lvl="1"/>
            <a:r>
              <a:rPr lang="en-US" dirty="0"/>
              <a:t>Oceans (as DMS)</a:t>
            </a:r>
          </a:p>
          <a:p>
            <a:r>
              <a:rPr lang="en-US" dirty="0"/>
              <a:t>DMS eventually becomes sulfur dioxide</a:t>
            </a:r>
          </a:p>
          <a:p>
            <a:r>
              <a:rPr lang="en-US" dirty="0"/>
              <a:t>Sulfur dioxide leads to cloud nucleation</a:t>
            </a:r>
          </a:p>
          <a:p>
            <a:r>
              <a:rPr lang="en-US" dirty="0"/>
              <a:t>Rain washes sulfur compounds into ocean, where phytoplankton can get to it</a:t>
            </a:r>
          </a:p>
          <a:p>
            <a:r>
              <a:rPr lang="en-US" dirty="0"/>
              <a:t>Some sulfur is deposited onto rocks and mineralizes, leaving circulation</a:t>
            </a:r>
          </a:p>
          <a:p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34493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92001-ECC6-28AE-E079-0867AE630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Details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597C8A-E2F6-6F13-85BB-0023C3A581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Some microbes can use sulfur (elemental, gypsum, or various oxides) as an electron acceptor, reducing it to form H</a:t>
            </a:r>
            <a:r>
              <a:rPr lang="en-US" baseline="-25000" dirty="0"/>
              <a:t>2</a:t>
            </a:r>
            <a:r>
              <a:rPr lang="en-US" dirty="0"/>
              <a:t>S</a:t>
            </a:r>
          </a:p>
          <a:p>
            <a:pPr lvl="1"/>
            <a:r>
              <a:rPr lang="en-US" dirty="0"/>
              <a:t>H</a:t>
            </a:r>
            <a:r>
              <a:rPr lang="en-US" baseline="-25000" dirty="0"/>
              <a:t>2</a:t>
            </a:r>
            <a:r>
              <a:rPr lang="en-US" dirty="0"/>
              <a:t>S can react with metal ions to make insoluble metal sulfides</a:t>
            </a:r>
          </a:p>
          <a:p>
            <a:r>
              <a:rPr lang="en-US" dirty="0"/>
              <a:t>Other microbes can use sulfur as an electron donor to </a:t>
            </a:r>
            <a:r>
              <a:rPr lang="en-US"/>
              <a:t>form sulfates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82561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906C8E-5567-4453-8F94-5765A4C19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sulfur stuff (optional…)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AB1D29-54F4-4CEB-829E-D768E4329C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Sulfate to cysteine (plants, bacteria)</a:t>
            </a:r>
          </a:p>
          <a:p>
            <a:r>
              <a:rPr lang="en-US" dirty="0"/>
              <a:t>Cysteine to methionine</a:t>
            </a:r>
          </a:p>
          <a:p>
            <a:r>
              <a:rPr lang="en-US" dirty="0"/>
              <a:t>Methionine (from </a:t>
            </a:r>
            <a:r>
              <a:rPr lang="en-US" dirty="0" err="1"/>
              <a:t>eg</a:t>
            </a:r>
            <a:r>
              <a:rPr lang="en-US" dirty="0"/>
              <a:t> rotting stuff) to DMSP (by phytoplankton, bacteria)</a:t>
            </a:r>
          </a:p>
          <a:p>
            <a:r>
              <a:rPr lang="en-US" dirty="0"/>
              <a:t>DMSP to DMS (by phytoplankton, bacteria)</a:t>
            </a:r>
          </a:p>
          <a:p>
            <a:r>
              <a:rPr lang="en-US" dirty="0"/>
              <a:t>DMS to atmosphere (diffusion) or to DMSO (photochemical, or bacterial)</a:t>
            </a:r>
          </a:p>
          <a:p>
            <a:r>
              <a:rPr lang="en-US" dirty="0"/>
              <a:t>DMSO to DMS (bacteria) and to other products by poorly understood pathways</a:t>
            </a:r>
          </a:p>
          <a:p>
            <a:r>
              <a:rPr lang="en-US" dirty="0"/>
              <a:t>Atmospheric DMS to Sulfur dioxide (oxidation)</a:t>
            </a:r>
          </a:p>
          <a:p>
            <a:r>
              <a:rPr lang="en-US" dirty="0"/>
              <a:t>Atmospheric sulfur dioxide to sulfate (oxidation)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81665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4FC1A5-73A5-4F46-8EA2-A8A88D008D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Sulfur in oceans (</a:t>
            </a:r>
            <a:r>
              <a:rPr lang="en-US" dirty="0">
                <a:hlinkClick r:id="rId2"/>
              </a:rPr>
              <a:t>Thume et al, 2018</a:t>
            </a:r>
            <a:r>
              <a:rPr lang="en-US" dirty="0"/>
              <a:t>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AE351C2-6813-41DF-9633-1E442032FA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887" y="1825625"/>
            <a:ext cx="4198226" cy="4351338"/>
          </a:xfrm>
        </p:spPr>
      </p:pic>
    </p:spTree>
    <p:extLst>
      <p:ext uri="{BB962C8B-B14F-4D97-AF65-F5344CB8AC3E}">
        <p14:creationId xmlns:p14="http://schemas.microsoft.com/office/powerpoint/2010/main" val="31243974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7D1ECC-DDD8-37C2-449D-F0E524C75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Phosphorus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D4AA57-7CDD-E8D3-B1DE-0886177C84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 significant atmospheric effect (but dust storms seem to play a role in spreading)</a:t>
            </a:r>
          </a:p>
          <a:p>
            <a:r>
              <a:rPr lang="en-US" dirty="0"/>
              <a:t>Used for making DNA, ATP</a:t>
            </a:r>
          </a:p>
          <a:p>
            <a:r>
              <a:rPr lang="en-US" dirty="0"/>
              <a:t>Usually the limiting nutrient </a:t>
            </a:r>
            <a:r>
              <a:rPr lang="en-US"/>
              <a:t>in pristine ecosystems</a:t>
            </a:r>
            <a:endParaRPr lang="en-US" dirty="0"/>
          </a:p>
          <a:p>
            <a:r>
              <a:rPr lang="en-US" dirty="0"/>
              <a:t>An algal bloom from space:</a:t>
            </a:r>
          </a:p>
          <a:p>
            <a:pPr lvl="1"/>
            <a:r>
              <a:rPr lang="en-US" dirty="0"/>
              <a:t>(image from NOAA)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B54F55-49EE-0D34-34E6-5F1AAE4053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088" y="3638249"/>
            <a:ext cx="3173393" cy="2538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8483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027F9-1BD0-7BFC-A1C0-F357A7ACD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Atmospheric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0BB3A2-5957-CA8A-D8C2-B5151A0503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Main component</a:t>
            </a:r>
          </a:p>
          <a:p>
            <a:pPr lvl="1"/>
            <a:r>
              <a:rPr lang="en-US" dirty="0"/>
              <a:t>Carbon dioxide</a:t>
            </a:r>
          </a:p>
          <a:p>
            <a:r>
              <a:rPr lang="en-US" dirty="0"/>
              <a:t>Sources: </a:t>
            </a:r>
          </a:p>
          <a:p>
            <a:pPr lvl="1"/>
            <a:r>
              <a:rPr lang="en-US" dirty="0"/>
              <a:t>Fires</a:t>
            </a:r>
          </a:p>
          <a:p>
            <a:pPr lvl="1"/>
            <a:r>
              <a:rPr lang="en-US" dirty="0"/>
              <a:t>Volcanism</a:t>
            </a:r>
          </a:p>
          <a:p>
            <a:pPr lvl="1"/>
            <a:r>
              <a:rPr lang="en-US" dirty="0"/>
              <a:t>Respiration</a:t>
            </a:r>
          </a:p>
          <a:p>
            <a:pPr lvl="1"/>
            <a:r>
              <a:rPr lang="en-US" dirty="0"/>
              <a:t>Oceans (sometimes)</a:t>
            </a:r>
          </a:p>
          <a:p>
            <a:pPr lvl="1"/>
            <a:r>
              <a:rPr lang="en-US" dirty="0"/>
              <a:t>Humans</a:t>
            </a:r>
          </a:p>
          <a:p>
            <a:r>
              <a:rPr lang="en-US" dirty="0"/>
              <a:t>Sinks</a:t>
            </a:r>
          </a:p>
          <a:p>
            <a:pPr lvl="1"/>
            <a:r>
              <a:rPr lang="en-US" dirty="0"/>
              <a:t>Oceans (sometimes)</a:t>
            </a:r>
          </a:p>
          <a:p>
            <a:pPr lvl="1"/>
            <a:r>
              <a:rPr lang="en-US" dirty="0"/>
              <a:t>Photosynthesis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62608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A3174-C32C-EC4B-CC18-04464C1D3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Carbon cycle: atmospheric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3B1D36-001E-7A6E-C45D-BF922D3A97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Normally sources and sinks balance</a:t>
            </a:r>
          </a:p>
          <a:p>
            <a:r>
              <a:rPr lang="en-US" dirty="0"/>
              <a:t>Currently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065319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7.9865"/>
  <p:tag name="ORIGINALWIDTH" val="1809.524"/>
  <p:tag name="LATEXADDIN" val="\documentclass{article}&#10;\usepackage{amsmath}&#10;\pagestyle{empty}&#10;\begin{document}&#10;&#10;$\rm{C_6H_{12}O_6+6O_2\rightarrow 6CO_2+6H_2O}$&#10;&#10;&#10;\end{document}"/>
  <p:tag name="IGUANATEXSIZE" val="24"/>
  <p:tag name="IGUANATEXCURSOR" val="12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4.7357"/>
  <p:tag name="ORIGINALWIDTH" val="2557.93"/>
  <p:tag name="LATEXADDIN" val="\documentclass{article}&#10;\usepackage{amsmath}&#10;\pagestyle{empty}&#10;\begin{document}&#10;&#10;&#10;$\rm{6CO_2+12H_2O+\gamma\rightarrow C_6H_{12}O_6+6O_2+6H_2O}$&#10;&#10;\end{document}"/>
  <p:tag name="IGUANATEXSIZE" val="24"/>
  <p:tag name="IGUANATEXCURSOR" val="10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57.2179"/>
  <p:tag name="ORIGINALWIDTH" val="1067.867"/>
  <p:tag name="LATEXADDIN" val="\documentclass{article}&#10;\usepackage{amsmath}&#10;\pagestyle{empty}&#10;\begin{document}&#10;$$N\equiv N\quad -945\rm{\frac{kJ}{mol}}$$&#10;&#10;&#10;&#10;\end{document}"/>
  <p:tag name="IGUANATEXSIZE" val="24"/>
  <p:tag name="IGUANATEXCURSOR" val="101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57.2179"/>
  <p:tag name="ORIGINALWIDTH" val="1036.37"/>
  <p:tag name="LATEXADDIN" val="\documentclass{article}&#10;\usepackage{amsmath}&#10;\pagestyle{empty}&#10;\begin{document}&#10;$$O= O\quad -498\rm{\frac{kJ}{mol}}$$&#10;&#10;&#10;&#10;\end{document}"/>
  <p:tag name="IGUANATEXSIZE" val="24"/>
  <p:tag name="IGUANATEXCURSOR" val="96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6385</TotalTime>
  <Words>1112</Words>
  <Application>Microsoft Office PowerPoint</Application>
  <PresentationFormat>Widescreen</PresentationFormat>
  <Paragraphs>149</Paragraphs>
  <Slides>26</Slides>
  <Notes>0</Notes>
  <HiddenSlides>2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Arial</vt:lpstr>
      <vt:lpstr>Calibri</vt:lpstr>
      <vt:lpstr>Calibri Light</vt:lpstr>
      <vt:lpstr>Office Theme</vt:lpstr>
      <vt:lpstr>C,N,S Cycles</vt:lpstr>
      <vt:lpstr>Carbon Cycle: Broad Overview (Image: NOAA)</vt:lpstr>
      <vt:lpstr>Carbon Cycle: Components</vt:lpstr>
      <vt:lpstr>Terrestrial Biome/Atmosphere exchange</vt:lpstr>
      <vt:lpstr>Geological Carbon Exchange</vt:lpstr>
      <vt:lpstr>Other geologic carbon exchange</vt:lpstr>
      <vt:lpstr>Oceanic carbon cycle</vt:lpstr>
      <vt:lpstr>Oceanic carbon cycle (continued)</vt:lpstr>
      <vt:lpstr>Questions</vt:lpstr>
      <vt:lpstr>Nitrogen Cycle</vt:lpstr>
      <vt:lpstr>PowerPoint Presentation</vt:lpstr>
      <vt:lpstr>Nitrogen cycle: Fixation</vt:lpstr>
      <vt:lpstr>Nitrogenase in action (area of active research, very non-testable)</vt:lpstr>
      <vt:lpstr>Synthetic Nitrogen fixation: Haber Process</vt:lpstr>
      <vt:lpstr>Nitrogen Cycle: nitrification</vt:lpstr>
      <vt:lpstr>Nitrogen cycle: Assimilation</vt:lpstr>
      <vt:lpstr>Nitrogen cycle: Assimilation</vt:lpstr>
      <vt:lpstr>Nitrogen Cycle: Denitrification</vt:lpstr>
      <vt:lpstr>Image: Wageningen University, NL</vt:lpstr>
      <vt:lpstr>Sulfur cycle (in brief)</vt:lpstr>
      <vt:lpstr>Some Details</vt:lpstr>
      <vt:lpstr>More sulfur stuff (optional…)</vt:lpstr>
      <vt:lpstr>Sulfur in oceans (Thume et al, 2018)</vt:lpstr>
      <vt:lpstr>Phosphorus</vt:lpstr>
      <vt:lpstr>Atmospheric</vt:lpstr>
      <vt:lpstr>Carbon cycle: atmospheric</vt:lpstr>
    </vt:vector>
  </TitlesOfParts>
  <Company>BASIS.ed Mesa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C,N,S Cycles</dc:title>
  <dc:creator>Jesse Nims</dc:creator>
  <cp:lastModifiedBy>Jesse Nims</cp:lastModifiedBy>
  <cp:revision>32</cp:revision>
  <dcterms:created xsi:type="dcterms:W3CDTF">2022-04-26T22:34:28Z</dcterms:created>
  <dcterms:modified xsi:type="dcterms:W3CDTF">2025-08-10T00:30:18Z</dcterms:modified>
</cp:coreProperties>
</file>