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88" r:id="rId4"/>
    <p:sldId id="291" r:id="rId5"/>
    <p:sldId id="289" r:id="rId6"/>
    <p:sldId id="257" r:id="rId7"/>
    <p:sldId id="292" r:id="rId8"/>
    <p:sldId id="280" r:id="rId9"/>
    <p:sldId id="278" r:id="rId10"/>
    <p:sldId id="279" r:id="rId11"/>
    <p:sldId id="282" r:id="rId12"/>
    <p:sldId id="283" r:id="rId13"/>
    <p:sldId id="271" r:id="rId14"/>
    <p:sldId id="294" r:id="rId15"/>
    <p:sldId id="293" r:id="rId16"/>
    <p:sldId id="273" r:id="rId17"/>
    <p:sldId id="272" r:id="rId18"/>
    <p:sldId id="281" r:id="rId19"/>
    <p:sldId id="284" r:id="rId20"/>
    <p:sldId id="285" r:id="rId21"/>
    <p:sldId id="286" r:id="rId22"/>
    <p:sldId id="287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8T21:52:31.0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89 1 2840,'0'2'371,"-1"1"0,0-1 0,0 0 0,1 1 0,-2-1 0,1 0 0,0 0 0,0 0 0,-1 0 0,1 0 0,-1 0 0,-2 2 0,1-2-244,1 0 1,-1-1-1,0 1 0,0-1 0,1 0 0,-1 0 1,0 0-1,0 0 0,0 0 0,-1-1 1,1 1-1,0-1 0,0 0 0,-4 0 1,-7 6-1601,7-2-2958,5-2 2063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1:52:45.8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1" timeString="2023-08-28T21:52:51.773"/>
    </inkml:context>
  </inkml:definitions>
  <inkml:trace contextRef="#ctx0" brushRef="#br0">18682 7377 231 0,'61'26'96'0,"1"3"-15"0,-5-4-51 0,3 1-66 16,-3 1-70-16,2-1-76 0</inkml:trace>
  <inkml:trace contextRef="#ctx0" brushRef="#br0" timeOffset="1035.41">25393 11656 84 0,'-15'4'178'0,"-1"0"61"0,-1-1 64 0,-1-2-17 0,2 1-49 16,-1 1-61-16,-1-1-57 0,0-1-41 0,0 1-34 0,-1 0-19 15,0 0-32-15,3 0-45 0,-1 1-56 0,4-3-70 16,-1 3-44-16,2-1-79 0,-1-1-39 0</inkml:trace>
  <inkml:trace contextRef="#ctx0" brushRef="#br0" timeOffset="5461.54">14878 5628 198 0,'-3'-1'193'0,"-1"-2"127"16,-1 3 30-16,2-4-51 0,-1 2-74 0,-1 1-69 0,4-1-58 15,-4 0-35-15,1 0-25 0,1 1-13 0,0-2-12 16,0 1-15-16,0 1-21 0,-2-1-25 0,2 0-78 0,2 0-127 16,-3 1-110-16,1-1-115 0</inkml:trace>
  <inkml:trace contextRef="#ctx1" brushRef="#br0">14887 5715 0</inkml:trace>
  <inkml:trace contextRef="#ctx0" brushRef="#br0" timeOffset="6434.78">14848 5655 382 0,'-2'-2'393'0,"2"0"45"16,0 1-44-16,0-1-88 0,-2 2-56 0,2-1-40 15,-1-1 11-15,-1 0 2 0,2 2-6 0,-1 0-16 0,-1 0-19 16,0-1-26-16,2 1-25 0,-1-2-21 0,-1 2-14 0,2 0-1 16,-3 0-16-16,3 2-17 0,-3-2-16 15,3 1-16-15,-1-1-12 0,-1 0-11 0,1 0-19 0,1 2-28 0,0-2-60 16,0 2-48-16,0-2-51 0,0 0-74 0,0 1-88 15,0-1-212-15,0 0-243 0,1 2-49 0</inkml:trace>
  <inkml:trace contextRef="#ctx0" brushRef="#br0" timeOffset="6607.46">14857 5679 629 0,'2'1'453'0,"1"-1"29"0,-2 2-124 15,1-1-120-15,-1-1-85 0,-1 1-57 0,2 2-36 16,-2-3-27-16,3 1-22 0,-1-1-16 0,0 2-17 0,-1-2-15 16,2 0-24-16,1 0-26 15,-3 0-40-15,2 1-85 0,2-1-137 0,-2 0-97 0,0 2-66 0</inkml:trace>
  <inkml:trace contextRef="#ctx1" brushRef="#br0" timeOffset="800.07">14922 5697 0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08-28T22:12:58.4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11518 7038 124 0,'1'37'97'0,"-1"1"33"0,-1 7-1 16,-2 4-1-16,-1 3-30 0,-5 63 14 0,4-51-129 15,2 7-165-15,0 5-166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1976-771F-4911-AE4C-D0C80AF39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E8A4D-92F9-4645-ACF0-3A10762D2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53D00-80CC-4762-AB87-AD054A2C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83F4B-F957-48C2-8F74-2B5546D6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2B92B-B1D3-4371-97C2-56A7269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3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96BF-D964-4E75-930A-01E9CF4B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243EB-25C8-4B20-8C64-52F6CB0F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385A4-0982-4A33-84E8-CD1D1D0CE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5A439-EBB8-48B7-AF9E-30AC2FF9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DA0A-8F0D-4619-917B-035F688F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2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BFD1-2224-442C-BA7A-E9509CD1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98BBF-49B5-4987-9CB4-A84AFC1B8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C21F3-5B8A-46AC-839D-A33EDB56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48C38-0261-4962-824F-CA5BECD0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B18F-BD95-41E7-84DB-58382975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21E5-F877-4E54-9D38-49F64E5F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570B-1EA0-459E-A962-3C8F15CB8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68E1F-A0CA-4BCA-A051-EB591C4EB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721E3-9383-4303-BEF1-497467F4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5AAF-9D5F-49EC-B7A2-7BBA0935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BD4BF-C65F-4F91-A129-6E7AB4FC9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4025-66AF-44ED-BFA3-CAA004F4A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1FA29-D88F-493E-8447-235105A41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453326-44FF-43BE-B30C-D680E342D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B77DAC-1A9D-46C7-9A69-7EE04DF3D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321A6-785F-4FC8-AE68-2A7A41A94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CC737-D8D3-40ED-B8C4-528EC3C8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C16FF-3E97-4DF3-B913-65B2D8F9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E66B34-43FA-48E3-B8D9-72D00D4E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6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FB18-2E56-44BD-8334-022FC901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DB25BF-E1EB-4084-AC40-E93E0D62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F992B-7912-440B-9E83-22998A75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98D23-E214-41A0-9F6B-975D6897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2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85B7A-0706-4B52-9F2B-95D1EC584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903B92-498F-4502-9481-96A2C949A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56C8B-0D38-4782-B276-F95ED768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4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8866-AF70-4957-A57D-40DCA623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DA7B1-52F9-4C7E-BD54-994FC9ABC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F6B1-E010-49E0-88E7-D923FD7D3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5F472-74F2-44A0-AE1F-2A4A805C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ED5F1-B7DA-4762-8BF5-4250D910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C23D2-AAD7-4889-82E8-C33A293D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5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4A1B-84FD-4EA6-B1A6-14F463DB5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8604A-D7DE-41DA-9F6D-C0D844AD6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52CF7-ADC9-4DF4-B770-933BDB342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730F6-CDB9-45D3-A5A6-7B985787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862A1-F1DF-41F8-B6CD-DB186348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CB8F9-DFC4-46D2-8284-8551F644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559D-8062-42F9-BE48-9E53EA66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6C3FD-8A92-4866-B83B-D27F6A5B9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17E83-FAF1-42BC-A0F0-585C834B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06EF3-420A-412A-9BF1-824A5FF19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AAB36-64C8-4CDA-8DAA-28C54EE8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9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854266-8C9E-41BF-A5AA-484E9F733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F08A7-618B-4852-B8BF-462F9F4FE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7553-3529-437F-B3D2-4832E04FF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BBF2-FFD4-4020-9548-2D49EE6B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E399F-0E4E-4EB8-B8FE-84B539D1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5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D22644-D480-4659-A4C4-86011C3D4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9FFE5-91EE-4CBA-AA0E-770F54CF5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DC28F-7921-4D38-B100-F24674524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8ECCE-303B-40B2-BB1D-E0747CC2D80E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B7A1-7FF8-4C23-875E-73423CC7A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E487-2B91-4987-8B8A-8FEF9AC53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6FE14-551F-4654-A74D-3268A9103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https://www.nature.com/scitable/knowledge/library/food-web-concept-and-applications-8407718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bin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ciencedirect.com/science/article/pii/S016953471300235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neo.gsfc.nasa.gov/view.php?datasetId=MOD17A3H_Y_NP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1486-9884-45D0-A9D3-7B78F911A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Localized Changes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64D90-D852-4F5C-8595-442A0BD77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0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F68D-C090-191D-74F9-DB521490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and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8D359-01B9-4459-D2AC-5B61898FF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Equilibrium may be </a:t>
            </a:r>
          </a:p>
          <a:p>
            <a:pPr lvl="1"/>
            <a:r>
              <a:rPr lang="en-US" dirty="0"/>
              <a:t>unstable (top of mountain)</a:t>
            </a:r>
          </a:p>
          <a:p>
            <a:pPr lvl="1"/>
            <a:r>
              <a:rPr lang="en-US" dirty="0"/>
              <a:t>Locally Stable (crater at top of mountain)</a:t>
            </a:r>
          </a:p>
          <a:p>
            <a:pPr lvl="1"/>
            <a:r>
              <a:rPr lang="en-US" dirty="0"/>
              <a:t>Globally stable (Marianas trench)</a:t>
            </a:r>
          </a:p>
          <a:p>
            <a:r>
              <a:rPr lang="en-US" dirty="0"/>
              <a:t>Ecological systems</a:t>
            </a:r>
          </a:p>
          <a:p>
            <a:pPr lvl="1"/>
            <a:r>
              <a:rPr lang="en-US" dirty="0"/>
              <a:t>Global stability is rare or impossible</a:t>
            </a:r>
          </a:p>
          <a:p>
            <a:pPr lvl="1"/>
            <a:r>
              <a:rPr lang="en-US" dirty="0"/>
              <a:t>More species -&gt; better stability</a:t>
            </a:r>
          </a:p>
          <a:p>
            <a:pPr lvl="2"/>
            <a:r>
              <a:rPr lang="en-US" dirty="0"/>
              <a:t>Some other species can likely take over if something happens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37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046A-CB0E-C52D-186D-97B171B0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Ecological 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B33F7-CC61-4A3F-DC0F-AC7EC5097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range of conditions (temperature, rainfall…) that an organism can tolerate</a:t>
            </a:r>
          </a:p>
          <a:p>
            <a:r>
              <a:rPr lang="en-US" dirty="0"/>
              <a:t>Generalists have large ranges</a:t>
            </a:r>
          </a:p>
          <a:p>
            <a:r>
              <a:rPr lang="en-US" dirty="0"/>
              <a:t>Specialists have small ranges</a:t>
            </a:r>
          </a:p>
          <a:p>
            <a:pPr lvl="1"/>
            <a:r>
              <a:rPr lang="en-US" dirty="0"/>
              <a:t>So… Why are their specialists?</a:t>
            </a:r>
          </a:p>
        </p:txBody>
      </p:sp>
    </p:spTree>
    <p:extLst>
      <p:ext uri="{BB962C8B-B14F-4D97-AF65-F5344CB8AC3E}">
        <p14:creationId xmlns:p14="http://schemas.microsoft.com/office/powerpoint/2010/main" val="264782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4DDD-9441-95BA-56A8-E7581A87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695B-E9A2-FDE2-CB2E-CB2E14C9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Ecological 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E59A9-857C-631D-5F3D-B626F44A6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range of conditions (temperature, rainfall…) that an organism can tolerate</a:t>
            </a:r>
          </a:p>
          <a:p>
            <a:r>
              <a:rPr lang="en-US" dirty="0"/>
              <a:t>Generalists have large ranges</a:t>
            </a:r>
          </a:p>
          <a:p>
            <a:r>
              <a:rPr lang="en-US" dirty="0"/>
              <a:t>Specialists have narrow ranges, but usually outperform generalists when conditions stay close to what they evolved for</a:t>
            </a:r>
          </a:p>
        </p:txBody>
      </p:sp>
    </p:spTree>
    <p:extLst>
      <p:ext uri="{BB962C8B-B14F-4D97-AF65-F5344CB8AC3E}">
        <p14:creationId xmlns:p14="http://schemas.microsoft.com/office/powerpoint/2010/main" val="42503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87819-AC82-B5AD-79C2-1489D9A15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Tolerance and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98963-95C3-44FB-E286-17CBBF014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changes: Heavily favors specialists for the exact conditions present</a:t>
            </a:r>
          </a:p>
          <a:p>
            <a:r>
              <a:rPr lang="en-US" dirty="0"/>
              <a:t>Frequent, dramatic changes: Heavily favors generalists</a:t>
            </a:r>
          </a:p>
          <a:p>
            <a:r>
              <a:rPr lang="en-US" dirty="0"/>
              <a:t>Conclusion?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078C5-1FF2-61EC-F456-93AA2962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Disturbances: Thought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C5F71-F33A-5B49-9D74-C360BBC7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Imagine a world that was in a perfectly constant state</a:t>
            </a:r>
          </a:p>
          <a:p>
            <a:pPr lvl="1"/>
            <a:r>
              <a:rPr lang="en-US" dirty="0"/>
              <a:t>No change in weather, no viruses, no invasive species, no seasons, no days…</a:t>
            </a:r>
          </a:p>
          <a:p>
            <a:r>
              <a:rPr lang="en-US" dirty="0"/>
              <a:t>What would the species diversity look like?</a:t>
            </a:r>
          </a:p>
        </p:txBody>
      </p:sp>
    </p:spTree>
    <p:extLst>
      <p:ext uri="{BB962C8B-B14F-4D97-AF65-F5344CB8AC3E}">
        <p14:creationId xmlns:p14="http://schemas.microsoft.com/office/powerpoint/2010/main" val="95008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C20F8-13B4-8C4B-0581-73BDB8B8E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6B4D-DF6A-1693-4FD7-4BD51D02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Tolerance and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DCB8C-4369-5C8E-F7F5-E38F1D67C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changes: Heavily favors specialists for the exact conditions present</a:t>
            </a:r>
          </a:p>
          <a:p>
            <a:r>
              <a:rPr lang="en-US" dirty="0"/>
              <a:t>Frequent, dramatic changes: Heavily favors generalists</a:t>
            </a:r>
          </a:p>
          <a:p>
            <a:r>
              <a:rPr lang="en-US" dirty="0"/>
              <a:t>Intermediate levels of disturbance are likely optimal (usually… probably…)</a:t>
            </a:r>
          </a:p>
        </p:txBody>
      </p:sp>
    </p:spTree>
    <p:extLst>
      <p:ext uri="{BB962C8B-B14F-4D97-AF65-F5344CB8AC3E}">
        <p14:creationId xmlns:p14="http://schemas.microsoft.com/office/powerpoint/2010/main" val="250148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CC87-9385-B463-FE5A-4D912614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is interconnected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F806E-2A67-FBD4-1447-3AE8B3380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https://www.nature.com/scitable/knowledge/library/food-web-concept-and-applications-84077181/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62F4418-E5D3-D469-5472-95FACA036E12}"/>
                  </a:ext>
                </a:extLst>
              </p14:cNvPr>
              <p14:cNvContentPartPr/>
              <p14:nvPr/>
            </p14:nvContentPartPr>
            <p14:xfrm>
              <a:off x="11617099" y="1775908"/>
              <a:ext cx="32400" cy="20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62F4418-E5D3-D469-5472-95FACA036E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610979" y="1769788"/>
                <a:ext cx="446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348D1F9-BBA7-8172-ADA1-D29EC99F7CD5}"/>
                  </a:ext>
                </a:extLst>
              </p14:cNvPr>
              <p14:cNvContentPartPr/>
              <p14:nvPr/>
            </p14:nvContentPartPr>
            <p14:xfrm>
              <a:off x="5333760" y="2014200"/>
              <a:ext cx="3808080" cy="2195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348D1F9-BBA7-8172-ADA1-D29EC99F7CD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24400" y="2004840"/>
                <a:ext cx="3826800" cy="22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6615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CFE0-AF1C-ABE4-D8C8-27D3B838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517B7-AC01-94FC-7EE3-E20438E05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Deforestation:</a:t>
            </a:r>
          </a:p>
          <a:p>
            <a:pPr lvl="1"/>
            <a:r>
              <a:rPr lang="en-US" dirty="0"/>
              <a:t>Removes habitat</a:t>
            </a:r>
          </a:p>
          <a:p>
            <a:r>
              <a:rPr lang="en-US" dirty="0"/>
              <a:t>Flooding</a:t>
            </a:r>
          </a:p>
          <a:p>
            <a:pPr lvl="1"/>
            <a:r>
              <a:rPr lang="en-US" dirty="0"/>
              <a:t>Changes habitat</a:t>
            </a:r>
          </a:p>
          <a:p>
            <a:r>
              <a:rPr lang="en-US" dirty="0"/>
              <a:t>What else can you think of?</a:t>
            </a:r>
          </a:p>
        </p:txBody>
      </p:sp>
    </p:spTree>
    <p:extLst>
      <p:ext uri="{BB962C8B-B14F-4D97-AF65-F5344CB8AC3E}">
        <p14:creationId xmlns:p14="http://schemas.microsoft.com/office/powerpoint/2010/main" val="47499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2F70-8003-41B2-4777-E89E8316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a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57A70-083B-2BA8-6C80-CF577F9E2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Eliminating a single species may have anywhere from almost no effect to dramatic effect</a:t>
            </a:r>
          </a:p>
          <a:p>
            <a:r>
              <a:rPr lang="en-US" dirty="0"/>
              <a:t>Generally species with higher populations are more important for the balance of a given system</a:t>
            </a:r>
          </a:p>
          <a:p>
            <a:r>
              <a:rPr lang="en-US" dirty="0"/>
              <a:t>What attributes of a species might increase or </a:t>
            </a:r>
            <a:r>
              <a:rPr lang="en-US"/>
              <a:t>decrease risk?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9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5774-FAAB-D31C-E2CB-4814E85B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FA80C-60AC-206F-FFCE-16EC9CCD6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have no predators</a:t>
            </a:r>
          </a:p>
          <a:p>
            <a:r>
              <a:rPr lang="en-US" dirty="0"/>
              <a:t>Local fauna may have no defense against it</a:t>
            </a:r>
          </a:p>
          <a:p>
            <a:r>
              <a:rPr lang="en-US" dirty="0"/>
              <a:t>Pythons in Florida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9046D-4D03-EECC-C685-8F6C863A2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03" y="2856328"/>
            <a:ext cx="4174025" cy="31305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4D02F3E-7B2D-65E3-6604-237CFC2565AE}"/>
                  </a:ext>
                </a:extLst>
              </p14:cNvPr>
              <p14:cNvContentPartPr/>
              <p14:nvPr/>
            </p14:nvContentPartPr>
            <p14:xfrm>
              <a:off x="4136760" y="2533680"/>
              <a:ext cx="10440" cy="197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4D02F3E-7B2D-65E3-6604-237CFC2565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7400" y="2524320"/>
                <a:ext cx="2916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9025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1A2C-F07F-EEE5-DDE5-552C26AC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invasive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1C6FE-3116-871A-3AFD-23D5F7B5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Inserting a predator</a:t>
            </a:r>
          </a:p>
          <a:p>
            <a:pPr lvl="1"/>
            <a:r>
              <a:rPr lang="en-US" dirty="0"/>
              <a:t>Hawaii introduced mongoose to combat rats</a:t>
            </a:r>
          </a:p>
          <a:p>
            <a:pPr lvl="1"/>
            <a:r>
              <a:rPr lang="en-US" dirty="0"/>
              <a:t>Mongoose became a problem</a:t>
            </a:r>
          </a:p>
          <a:p>
            <a:pPr lvl="1"/>
            <a:r>
              <a:rPr lang="en-US" dirty="0"/>
              <a:t>Modern predator control is better</a:t>
            </a:r>
          </a:p>
          <a:p>
            <a:r>
              <a:rPr lang="en-US" dirty="0"/>
              <a:t>Genetic modification</a:t>
            </a:r>
          </a:p>
          <a:p>
            <a:pPr lvl="1"/>
            <a:r>
              <a:rPr lang="en-US" dirty="0"/>
              <a:t>Malaria containing mosquitos</a:t>
            </a:r>
          </a:p>
          <a:p>
            <a:r>
              <a:rPr lang="en-US" dirty="0"/>
              <a:t>What else might work?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0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small in number, but large in effect</a:t>
            </a:r>
          </a:p>
          <a:p>
            <a:r>
              <a:rPr lang="en-US" dirty="0"/>
              <a:t>Think: what if we eliminate a keystone species?</a:t>
            </a:r>
          </a:p>
        </p:txBody>
      </p:sp>
    </p:spTree>
    <p:extLst>
      <p:ext uri="{BB962C8B-B14F-4D97-AF65-F5344CB8AC3E}">
        <p14:creationId xmlns:p14="http://schemas.microsoft.com/office/powerpoint/2010/main" val="294920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41F62-2517-7DFD-9E04-B7C9892D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Keystone Predators: some species must be eaten…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EA47E3-4128-E1E1-B0E4-3B82F3ECC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08" y="1690688"/>
            <a:ext cx="5516892" cy="41376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40A209-71AA-7E62-332E-E97365AE05CA}"/>
              </a:ext>
            </a:extLst>
          </p:cNvPr>
          <p:cNvSpPr txBox="1"/>
          <p:nvPr/>
        </p:nvSpPr>
        <p:spPr>
          <a:xfrm>
            <a:off x="619200" y="6012000"/>
            <a:ext cx="50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Juliana Kirkelie-Kim, UBC-Vancouver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26E86-BC73-7C0A-B95B-E5CCAD3C8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02" y="1690688"/>
            <a:ext cx="5187600" cy="4020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AB55C3-BECC-624F-AC32-16CE5213074B}"/>
              </a:ext>
            </a:extLst>
          </p:cNvPr>
          <p:cNvSpPr txBox="1"/>
          <p:nvPr/>
        </p:nvSpPr>
        <p:spPr>
          <a:xfrm>
            <a:off x="6440398" y="5945636"/>
            <a:ext cx="5132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Wikipedia</a:t>
            </a:r>
          </a:p>
        </p:txBody>
      </p:sp>
    </p:spTree>
    <p:extLst>
      <p:ext uri="{BB962C8B-B14F-4D97-AF65-F5344CB8AC3E}">
        <p14:creationId xmlns:p14="http://schemas.microsoft.com/office/powerpoint/2010/main" val="2172024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CE7F-CB08-A0C6-BF6F-0BD713AC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Ecosystem Engineers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159EC7-A510-5069-0572-DA8DF0752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351338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BDD85-A9F5-DF98-A229-DD074DC3A622}"/>
              </a:ext>
            </a:extLst>
          </p:cNvPr>
          <p:cNvSpPr txBox="1"/>
          <p:nvPr/>
        </p:nvSpPr>
        <p:spPr>
          <a:xfrm>
            <a:off x="1022400" y="6206400"/>
            <a:ext cx="424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Andrea </a:t>
            </a:r>
            <a:r>
              <a:rPr lang="en-US" dirty="0" err="1"/>
              <a:t>Izzotti</a:t>
            </a:r>
            <a:r>
              <a:rPr lang="en-US" dirty="0"/>
              <a:t>, London NHM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F0AD19-B2C3-C330-6C92-1028B4EA5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72" y="2304000"/>
            <a:ext cx="3561278" cy="26727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EDDAD9-7A3E-4329-C5A2-F9CCD28B22E6}"/>
              </a:ext>
            </a:extLst>
          </p:cNvPr>
          <p:cNvSpPr txBox="1"/>
          <p:nvPr/>
        </p:nvSpPr>
        <p:spPr>
          <a:xfrm>
            <a:off x="6096000" y="5302062"/>
            <a:ext cx="41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Sarah Dunn, Geological Society of America</a:t>
            </a:r>
          </a:p>
        </p:txBody>
      </p:sp>
    </p:spTree>
    <p:extLst>
      <p:ext uri="{BB962C8B-B14F-4D97-AF65-F5344CB8AC3E}">
        <p14:creationId xmlns:p14="http://schemas.microsoft.com/office/powerpoint/2010/main" val="760401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Richness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count of number of species</a:t>
            </a:r>
          </a:p>
          <a:p>
            <a:r>
              <a:rPr lang="en-US" dirty="0"/>
              <a:t>Generally high richness is good.</a:t>
            </a:r>
          </a:p>
          <a:p>
            <a:r>
              <a:rPr lang="en-US" dirty="0"/>
              <a:t>Time: Regions that have been relatively unchanged for longer times have more richness</a:t>
            </a:r>
          </a:p>
          <a:p>
            <a:r>
              <a:rPr lang="en-US" dirty="0"/>
              <a:t>Proximity: Especially for islands, distance from other sources of species for colonization</a:t>
            </a:r>
          </a:p>
        </p:txBody>
      </p:sp>
    </p:spTree>
    <p:extLst>
      <p:ext uri="{BB962C8B-B14F-4D97-AF65-F5344CB8AC3E}">
        <p14:creationId xmlns:p14="http://schemas.microsoft.com/office/powerpoint/2010/main" val="1290841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Species richness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1140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Image Credit </a:t>
            </a:r>
            <a:endParaRPr lang="en-US" dirty="0"/>
          </a:p>
          <a:p>
            <a:r>
              <a:rPr lang="en-US" dirty="0"/>
              <a:t>What else might be important?</a:t>
            </a:r>
          </a:p>
        </p:txBody>
      </p:sp>
      <p:pic>
        <p:nvPicPr>
          <p:cNvPr id="3074" name="Picture 2" descr="https://upload.wikimedia.org/wikipedia/commons/c/c0/Map_latitudinal_gradient_of_biodiversity_mannion_20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46" y="3514176"/>
            <a:ext cx="522922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72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A9B4-8DB1-6383-C606-935E5CE45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555B-050F-9CB5-EABE-531E75980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other things might we like to know?</a:t>
            </a:r>
          </a:p>
        </p:txBody>
      </p:sp>
    </p:spTree>
    <p:extLst>
      <p:ext uri="{BB962C8B-B14F-4D97-AF65-F5344CB8AC3E}">
        <p14:creationId xmlns:p14="http://schemas.microsoft.com/office/powerpoint/2010/main" val="3011234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20C4-C9D0-2CD6-2611-2782ADA9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9474A-33DD-7629-C663-CD1F6A20D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Species evenness: Relative abundance of species</a:t>
            </a:r>
          </a:p>
          <a:p>
            <a:pPr lvl="1"/>
            <a:r>
              <a:rPr lang="en-US" dirty="0"/>
              <a:t>Generally a single organism having a very high relative abundance is bad</a:t>
            </a:r>
          </a:p>
          <a:p>
            <a:r>
              <a:rPr lang="en-US" dirty="0"/>
              <a:t>Net primary productivity</a:t>
            </a:r>
          </a:p>
          <a:p>
            <a:pPr lvl="1"/>
            <a:r>
              <a:rPr lang="en-US" dirty="0"/>
              <a:t>Amount of new carbon added to plants per area per time</a:t>
            </a:r>
          </a:p>
          <a:p>
            <a:pPr lvl="1"/>
            <a:r>
              <a:rPr lang="en-US" dirty="0">
                <a:hlinkClick r:id="rId2"/>
              </a:rPr>
              <a:t>https://neo.gsfc.nasa.gov/view.php?datasetId=MOD17A3H_Y_NPP</a:t>
            </a:r>
            <a:endParaRPr lang="en-US" dirty="0"/>
          </a:p>
          <a:p>
            <a:r>
              <a:rPr lang="en-US" dirty="0"/>
              <a:t>Amount of available nutrients per area</a:t>
            </a:r>
          </a:p>
          <a:p>
            <a:r>
              <a:rPr lang="en-US" dirty="0"/>
              <a:t>Extinction rate</a:t>
            </a:r>
          </a:p>
          <a:p>
            <a:r>
              <a:rPr lang="en-US" dirty="0"/>
              <a:t>Species diversity: metric for a combination of evenness and richness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92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E2B1-B270-431C-BA59-1AEAD4B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Extinction rate (image from Nature Magazine)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F01BEA-6A66-B7BC-8629-E6E4047C1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082" y="1825625"/>
            <a:ext cx="6569835" cy="4351338"/>
          </a:xfrm>
        </p:spPr>
      </p:pic>
    </p:spTree>
    <p:extLst>
      <p:ext uri="{BB962C8B-B14F-4D97-AF65-F5344CB8AC3E}">
        <p14:creationId xmlns:p14="http://schemas.microsoft.com/office/powerpoint/2010/main" val="3339652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AFF4-C9A5-34CA-FB5A-D5A3A378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Currently threatened species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ADB313-D20F-EAAB-95E9-8635B58AF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194" y="1825625"/>
            <a:ext cx="7357612" cy="4351338"/>
          </a:xfrm>
        </p:spPr>
      </p:pic>
    </p:spTree>
    <p:extLst>
      <p:ext uri="{BB962C8B-B14F-4D97-AF65-F5344CB8AC3E}">
        <p14:creationId xmlns:p14="http://schemas.microsoft.com/office/powerpoint/2010/main" val="32840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3006-6B6C-5069-821F-1DEB45FCB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Preserving biodiversity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DDAE9-55BE-AC15-E3AB-01AAB0989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regions have very high densities of unique species</a:t>
            </a:r>
          </a:p>
          <a:p>
            <a:pPr lvl="1"/>
            <a:r>
              <a:rPr lang="en-US" dirty="0"/>
              <a:t>Hawaii</a:t>
            </a:r>
          </a:p>
          <a:p>
            <a:pPr lvl="1"/>
            <a:r>
              <a:rPr lang="en-US" dirty="0"/>
              <a:t>Madagascar</a:t>
            </a:r>
          </a:p>
          <a:p>
            <a:r>
              <a:rPr lang="en-US" dirty="0"/>
              <a:t>Some argue that these regions should be priority targets for environmental efforts.</a:t>
            </a:r>
          </a:p>
        </p:txBody>
      </p:sp>
    </p:spTree>
    <p:extLst>
      <p:ext uri="{BB962C8B-B14F-4D97-AF65-F5344CB8AC3E}">
        <p14:creationId xmlns:p14="http://schemas.microsoft.com/office/powerpoint/2010/main" val="1204838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7684"/>
          </a:xfrm>
        </p:spPr>
        <p:txBody>
          <a:bodyPr>
            <a:normAutofit/>
          </a:bodyPr>
          <a:lstStyle/>
          <a:p>
            <a:r>
              <a:rPr lang="en-US" dirty="0"/>
              <a:t>A city has a surplus of deer that are eating too many farmed crops. What should the city do?</a:t>
            </a:r>
          </a:p>
          <a:p>
            <a:r>
              <a:rPr lang="en-US" dirty="0"/>
              <a:t>The USA has one of the highest ecological footprints in the world. What, if anything should be done about this?</a:t>
            </a:r>
          </a:p>
          <a:p>
            <a:r>
              <a:rPr lang="en-US" dirty="0"/>
              <a:t>You are interested in the effect of increasing elevation on species diversity.</a:t>
            </a:r>
          </a:p>
          <a:p>
            <a:pPr lvl="1"/>
            <a:r>
              <a:rPr lang="en-US" dirty="0"/>
              <a:t>What would you hypothesize the relationship to be and why?</a:t>
            </a:r>
          </a:p>
          <a:p>
            <a:pPr lvl="1"/>
            <a:r>
              <a:rPr lang="en-US" dirty="0"/>
              <a:t>How would you test your hypothesis?</a:t>
            </a:r>
          </a:p>
          <a:p>
            <a:pPr lvl="1"/>
            <a:r>
              <a:rPr lang="en-US" dirty="0"/>
              <a:t>What would be some confounding variables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8854</TotalTime>
  <Words>661</Words>
  <Application>Microsoft Office PowerPoint</Application>
  <PresentationFormat>Widescreen</PresentationFormat>
  <Paragraphs>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Localized Changes</vt:lpstr>
      <vt:lpstr>Stability and Equilibrium</vt:lpstr>
      <vt:lpstr>Ecological Tolerance</vt:lpstr>
      <vt:lpstr>Ecological Tolerance</vt:lpstr>
      <vt:lpstr>Tolerance and Change</vt:lpstr>
      <vt:lpstr>Disturbances: Thought experiment</vt:lpstr>
      <vt:lpstr>Tolerance and Change</vt:lpstr>
      <vt:lpstr>Life is interconnected</vt:lpstr>
      <vt:lpstr>Habitat changes</vt:lpstr>
      <vt:lpstr>Eliminating a species</vt:lpstr>
      <vt:lpstr>Adding a Species</vt:lpstr>
      <vt:lpstr>Dealing with invasive species</vt:lpstr>
      <vt:lpstr>Keystone Species</vt:lpstr>
      <vt:lpstr>Keystone Predators: some species must be eaten…</vt:lpstr>
      <vt:lpstr>Ecosystem Engineers</vt:lpstr>
      <vt:lpstr>Species Richness</vt:lpstr>
      <vt:lpstr>Species richness</vt:lpstr>
      <vt:lpstr>Other metrics</vt:lpstr>
      <vt:lpstr>Other metrics</vt:lpstr>
      <vt:lpstr>Extinction rate (image from Nature Magazine)</vt:lpstr>
      <vt:lpstr>Currently threatened species</vt:lpstr>
      <vt:lpstr>Preserving biodiversity</vt:lpstr>
      <vt:lpstr>Seminar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Complicated Points From Previous Chapters</dc:title>
  <dc:creator>Jesse Nims</dc:creator>
  <cp:lastModifiedBy>Jesse Nims</cp:lastModifiedBy>
  <cp:revision>47</cp:revision>
  <dcterms:created xsi:type="dcterms:W3CDTF">2022-01-30T18:31:23Z</dcterms:created>
  <dcterms:modified xsi:type="dcterms:W3CDTF">2026-01-19T15:58:24Z</dcterms:modified>
</cp:coreProperties>
</file>